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8" r:id="rId2"/>
    <p:sldId id="361" r:id="rId3"/>
    <p:sldId id="367" r:id="rId4"/>
    <p:sldId id="362" r:id="rId5"/>
    <p:sldId id="366" r:id="rId6"/>
    <p:sldId id="370" r:id="rId7"/>
    <p:sldId id="363" r:id="rId8"/>
    <p:sldId id="368" r:id="rId9"/>
    <p:sldId id="371" r:id="rId10"/>
    <p:sldId id="372" r:id="rId11"/>
    <p:sldId id="373" r:id="rId12"/>
    <p:sldId id="364" r:id="rId13"/>
    <p:sldId id="365" r:id="rId14"/>
    <p:sldId id="374" r:id="rId15"/>
    <p:sldId id="375" r:id="rId16"/>
    <p:sldId id="376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8" r:id="rId25"/>
    <p:sldId id="385" r:id="rId26"/>
    <p:sldId id="386" r:id="rId27"/>
    <p:sldId id="389" r:id="rId28"/>
    <p:sldId id="390" r:id="rId29"/>
    <p:sldId id="395" r:id="rId30"/>
    <p:sldId id="369" r:id="rId31"/>
    <p:sldId id="331" r:id="rId32"/>
    <p:sldId id="332" r:id="rId33"/>
    <p:sldId id="349" r:id="rId34"/>
    <p:sldId id="350" r:id="rId35"/>
    <p:sldId id="351" r:id="rId36"/>
    <p:sldId id="396" r:id="rId37"/>
    <p:sldId id="397" r:id="rId38"/>
    <p:sldId id="360" r:id="rId39"/>
    <p:sldId id="391" r:id="rId40"/>
    <p:sldId id="392" r:id="rId41"/>
    <p:sldId id="393" r:id="rId42"/>
    <p:sldId id="39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808080"/>
    <a:srgbClr val="FFFF99"/>
    <a:srgbClr val="FF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1523" autoAdjust="0"/>
  </p:normalViewPr>
  <p:slideViewPr>
    <p:cSldViewPr snapToGrid="0" snapToObjects="1">
      <p:cViewPr varScale="1">
        <p:scale>
          <a:sx n="106" d="100"/>
          <a:sy n="106" d="100"/>
        </p:scale>
        <p:origin x="93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EDCBD-A3A6-4236-ACF6-3199A97BC61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7E41BD5-4EF2-4911-BC10-32BEA4E57532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dirty="0" smtClean="0"/>
            <a:t>Image</a:t>
          </a:r>
          <a:endParaRPr lang="en-CA" sz="3200" dirty="0"/>
        </a:p>
      </dgm:t>
    </dgm:pt>
    <dgm:pt modelId="{ACBAEA6B-B066-478A-83AF-465FF50669DC}" type="parTrans" cxnId="{81278BB8-4286-4F82-9404-6D7F043D07ED}">
      <dgm:prSet/>
      <dgm:spPr/>
      <dgm:t>
        <a:bodyPr/>
        <a:lstStyle/>
        <a:p>
          <a:endParaRPr lang="en-CA"/>
        </a:p>
      </dgm:t>
    </dgm:pt>
    <dgm:pt modelId="{403E3523-CDE1-4A5B-8091-2AB28E83FDDD}" type="sibTrans" cxnId="{81278BB8-4286-4F82-9404-6D7F043D07ED}">
      <dgm:prSet/>
      <dgm:spPr/>
      <dgm:t>
        <a:bodyPr/>
        <a:lstStyle/>
        <a:p>
          <a:endParaRPr lang="en-CA"/>
        </a:p>
      </dgm:t>
    </dgm:pt>
    <dgm:pt modelId="{A97C6F1D-E38A-4497-8F79-3D7B05FCF054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dirty="0" smtClean="0"/>
            <a:t>OCR</a:t>
          </a:r>
          <a:endParaRPr lang="en-CA" sz="3200" dirty="0"/>
        </a:p>
      </dgm:t>
    </dgm:pt>
    <dgm:pt modelId="{8F231A7E-0085-4C22-812A-A91810CFD2A4}" type="parTrans" cxnId="{34855585-DEED-43E0-942F-65763804DC5E}">
      <dgm:prSet/>
      <dgm:spPr/>
      <dgm:t>
        <a:bodyPr/>
        <a:lstStyle/>
        <a:p>
          <a:endParaRPr lang="en-CA"/>
        </a:p>
      </dgm:t>
    </dgm:pt>
    <dgm:pt modelId="{6224F093-0A3D-41E7-A145-EA0595D74A66}" type="sibTrans" cxnId="{34855585-DEED-43E0-942F-65763804DC5E}">
      <dgm:prSet/>
      <dgm:spPr/>
      <dgm:t>
        <a:bodyPr/>
        <a:lstStyle/>
        <a:p>
          <a:endParaRPr lang="en-CA"/>
        </a:p>
      </dgm:t>
    </dgm:pt>
    <dgm:pt modelId="{ACB947E4-B166-4F82-B966-B608CFC8769E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Fuzzy matching to correct the output of the OCR</a:t>
          </a:r>
          <a:endParaRPr lang="en-CA" sz="1800" dirty="0"/>
        </a:p>
      </dgm:t>
    </dgm:pt>
    <dgm:pt modelId="{2988FD8F-D7B6-4ABC-A704-0DC1E73EFCEF}" type="parTrans" cxnId="{6E093F18-65F2-40F3-B84D-DBFDED5E82FA}">
      <dgm:prSet/>
      <dgm:spPr/>
      <dgm:t>
        <a:bodyPr/>
        <a:lstStyle/>
        <a:p>
          <a:endParaRPr lang="en-CA"/>
        </a:p>
      </dgm:t>
    </dgm:pt>
    <dgm:pt modelId="{622EEBAD-3E92-4D6B-A65F-EA6930D962FC}" type="sibTrans" cxnId="{6E093F18-65F2-40F3-B84D-DBFDED5E82FA}">
      <dgm:prSet/>
      <dgm:spPr/>
      <dgm:t>
        <a:bodyPr/>
        <a:lstStyle/>
        <a:p>
          <a:endParaRPr lang="en-CA"/>
        </a:p>
      </dgm:t>
    </dgm:pt>
    <dgm:pt modelId="{A6AB833F-ACAE-4B64-91A9-1F361E4AC754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2000" dirty="0" smtClean="0"/>
            <a:t>User interface</a:t>
          </a:r>
          <a:endParaRPr lang="en-CA" sz="2000" dirty="0"/>
        </a:p>
      </dgm:t>
    </dgm:pt>
    <dgm:pt modelId="{FFD7D9B2-1CA2-492E-9F7C-8E856568CC7E}" type="parTrans" cxnId="{65F446D9-54BB-4713-B6C3-D3B258C2971F}">
      <dgm:prSet/>
      <dgm:spPr/>
      <dgm:t>
        <a:bodyPr/>
        <a:lstStyle/>
        <a:p>
          <a:endParaRPr lang="en-CA"/>
        </a:p>
      </dgm:t>
    </dgm:pt>
    <dgm:pt modelId="{B7569757-D50D-4E3C-8FE2-90B859A6C58B}" type="sibTrans" cxnId="{65F446D9-54BB-4713-B6C3-D3B258C2971F}">
      <dgm:prSet/>
      <dgm:spPr/>
      <dgm:t>
        <a:bodyPr/>
        <a:lstStyle/>
        <a:p>
          <a:endParaRPr lang="en-CA"/>
        </a:p>
      </dgm:t>
    </dgm:pt>
    <dgm:pt modelId="{8410FA79-331E-4086-9DBC-8950932832C9}">
      <dgm:prSet phldrT="[Text]" custT="1"/>
      <dgm:spPr>
        <a:solidFill>
          <a:schemeClr val="accent4">
            <a:lumMod val="50000"/>
          </a:schemeClr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1600" dirty="0" smtClean="0"/>
            <a:t>Compliance Assessment (ingredients, claims)</a:t>
          </a:r>
          <a:endParaRPr lang="en-CA" sz="1600" dirty="0"/>
        </a:p>
      </dgm:t>
    </dgm:pt>
    <dgm:pt modelId="{F3116F8A-0FFE-4BA1-A9E6-F694D3F98428}" type="parTrans" cxnId="{CE9D60F1-4861-448C-A1BC-5B1784388E3B}">
      <dgm:prSet/>
      <dgm:spPr/>
      <dgm:t>
        <a:bodyPr/>
        <a:lstStyle/>
        <a:p>
          <a:endParaRPr lang="en-CA"/>
        </a:p>
      </dgm:t>
    </dgm:pt>
    <dgm:pt modelId="{D94CF800-7FE0-4210-BA5F-A5A1E9A474B5}" type="sibTrans" cxnId="{CE9D60F1-4861-448C-A1BC-5B1784388E3B}">
      <dgm:prSet/>
      <dgm:spPr/>
      <dgm:t>
        <a:bodyPr/>
        <a:lstStyle/>
        <a:p>
          <a:endParaRPr lang="en-CA"/>
        </a:p>
      </dgm:t>
    </dgm:pt>
    <dgm:pt modelId="{8204AF14-432C-4919-A0CF-55F6DBDDA66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600" dirty="0" smtClean="0"/>
            <a:t>Classification of the corrected words to category: </a:t>
          </a:r>
          <a:r>
            <a:rPr lang="en-US" sz="1200" dirty="0" smtClean="0"/>
            <a:t>claims, ingredients, product names, company names, NPN</a:t>
          </a:r>
          <a:endParaRPr lang="en-CA" sz="1200" dirty="0"/>
        </a:p>
      </dgm:t>
    </dgm:pt>
    <dgm:pt modelId="{0AEC78BE-B48E-45D8-AD8D-4DA4DAC0CC52}" type="parTrans" cxnId="{F6706522-1DB1-4DDA-A450-0DFA005D6CD7}">
      <dgm:prSet/>
      <dgm:spPr/>
      <dgm:t>
        <a:bodyPr/>
        <a:lstStyle/>
        <a:p>
          <a:endParaRPr lang="en-CA"/>
        </a:p>
      </dgm:t>
    </dgm:pt>
    <dgm:pt modelId="{7BDD9495-B9BC-4365-AA6F-DF1FA1D56BDE}" type="sibTrans" cxnId="{F6706522-1DB1-4DDA-A450-0DFA005D6CD7}">
      <dgm:prSet/>
      <dgm:spPr/>
      <dgm:t>
        <a:bodyPr/>
        <a:lstStyle/>
        <a:p>
          <a:endParaRPr lang="en-CA"/>
        </a:p>
      </dgm:t>
    </dgm:pt>
    <dgm:pt modelId="{1A0D846C-8E62-4E78-A2CD-82825D40BA35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API Calls </a:t>
          </a:r>
        </a:p>
        <a:p>
          <a:r>
            <a:rPr lang="en-US" sz="1800" dirty="0" smtClean="0"/>
            <a:t>(LNHPD API) </a:t>
          </a:r>
          <a:endParaRPr lang="en-CA" sz="1800" dirty="0"/>
        </a:p>
      </dgm:t>
    </dgm:pt>
    <dgm:pt modelId="{0C9335D9-0BFA-4F03-A1D1-F78C4DE5E66C}" type="parTrans" cxnId="{4953E6E3-34B0-4F8D-9816-A8185CB7581B}">
      <dgm:prSet/>
      <dgm:spPr/>
      <dgm:t>
        <a:bodyPr/>
        <a:lstStyle/>
        <a:p>
          <a:endParaRPr lang="en-CA"/>
        </a:p>
      </dgm:t>
    </dgm:pt>
    <dgm:pt modelId="{AD758E0D-A2B9-47EB-A2E7-9A2C1E2674FE}" type="sibTrans" cxnId="{4953E6E3-34B0-4F8D-9816-A8185CB7581B}">
      <dgm:prSet/>
      <dgm:spPr/>
      <dgm:t>
        <a:bodyPr/>
        <a:lstStyle/>
        <a:p>
          <a:endParaRPr lang="en-CA"/>
        </a:p>
      </dgm:t>
    </dgm:pt>
    <dgm:pt modelId="{A6975753-0261-4888-810D-5981EC6E2D1B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User checks OCR result</a:t>
          </a:r>
          <a:endParaRPr lang="en-CA" sz="2000" dirty="0">
            <a:solidFill>
              <a:schemeClr val="tx1"/>
            </a:solidFill>
          </a:endParaRPr>
        </a:p>
      </dgm:t>
    </dgm:pt>
    <dgm:pt modelId="{4AFD2419-BEA5-4687-8E1F-96ACAA513D51}" type="parTrans" cxnId="{0E688595-713E-46DE-A39C-9C2EF711B06C}">
      <dgm:prSet/>
      <dgm:spPr/>
      <dgm:t>
        <a:bodyPr/>
        <a:lstStyle/>
        <a:p>
          <a:endParaRPr lang="en-CA"/>
        </a:p>
      </dgm:t>
    </dgm:pt>
    <dgm:pt modelId="{ACF2E8F5-623E-4EAD-8EA4-228D0C7F26D6}" type="sibTrans" cxnId="{0E688595-713E-46DE-A39C-9C2EF711B06C}">
      <dgm:prSet/>
      <dgm:spPr/>
      <dgm:t>
        <a:bodyPr/>
        <a:lstStyle/>
        <a:p>
          <a:endParaRPr lang="en-CA"/>
        </a:p>
      </dgm:t>
    </dgm:pt>
    <dgm:pt modelId="{D9BB6342-803B-4D88-8911-C3BF8B24F357}" type="pres">
      <dgm:prSet presAssocID="{BE8EDCBD-A3A6-4236-ACF6-3199A97BC61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CA"/>
        </a:p>
      </dgm:t>
    </dgm:pt>
    <dgm:pt modelId="{BB5F33F0-F590-4DBC-9EED-25E263526F0E}" type="pres">
      <dgm:prSet presAssocID="{E7E41BD5-4EF2-4911-BC10-32BEA4E57532}" presName="compNode" presStyleCnt="0"/>
      <dgm:spPr/>
    </dgm:pt>
    <dgm:pt modelId="{85DB8F0C-A9E2-4D19-9275-DA02F7CD7CA8}" type="pres">
      <dgm:prSet presAssocID="{E7E41BD5-4EF2-4911-BC10-32BEA4E57532}" presName="dummyConnPt" presStyleCnt="0"/>
      <dgm:spPr/>
    </dgm:pt>
    <dgm:pt modelId="{8CE9F47B-9AAE-446E-B73D-1E397069495F}" type="pres">
      <dgm:prSet presAssocID="{E7E41BD5-4EF2-4911-BC10-32BEA4E5753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10BF17F-204B-4625-AE70-40639D0E2549}" type="pres">
      <dgm:prSet presAssocID="{403E3523-CDE1-4A5B-8091-2AB28E83FDDD}" presName="sibTrans" presStyleLbl="bgSibTrans2D1" presStyleIdx="0" presStyleCnt="7"/>
      <dgm:spPr/>
      <dgm:t>
        <a:bodyPr/>
        <a:lstStyle/>
        <a:p>
          <a:endParaRPr lang="en-CA"/>
        </a:p>
      </dgm:t>
    </dgm:pt>
    <dgm:pt modelId="{8E621F4B-8961-4C98-9509-1549A5F3C425}" type="pres">
      <dgm:prSet presAssocID="{A97C6F1D-E38A-4497-8F79-3D7B05FCF054}" presName="compNode" presStyleCnt="0"/>
      <dgm:spPr/>
    </dgm:pt>
    <dgm:pt modelId="{015F836B-D940-4B36-8653-5E738CA4893E}" type="pres">
      <dgm:prSet presAssocID="{A97C6F1D-E38A-4497-8F79-3D7B05FCF054}" presName="dummyConnPt" presStyleCnt="0"/>
      <dgm:spPr/>
    </dgm:pt>
    <dgm:pt modelId="{051F34D7-F2E2-4283-A0E2-7AD6EA669E27}" type="pres">
      <dgm:prSet presAssocID="{A97C6F1D-E38A-4497-8F79-3D7B05FCF05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929ED90-800B-41A9-832A-AD936A130608}" type="pres">
      <dgm:prSet presAssocID="{6224F093-0A3D-41E7-A145-EA0595D74A66}" presName="sibTrans" presStyleLbl="bgSibTrans2D1" presStyleIdx="1" presStyleCnt="7"/>
      <dgm:spPr/>
      <dgm:t>
        <a:bodyPr/>
        <a:lstStyle/>
        <a:p>
          <a:endParaRPr lang="en-CA"/>
        </a:p>
      </dgm:t>
    </dgm:pt>
    <dgm:pt modelId="{7495FF2A-1450-4847-B671-505B7F853F70}" type="pres">
      <dgm:prSet presAssocID="{ACB947E4-B166-4F82-B966-B608CFC8769E}" presName="compNode" presStyleCnt="0"/>
      <dgm:spPr/>
    </dgm:pt>
    <dgm:pt modelId="{2D946FE8-B0DE-425C-856A-2B5B49D76572}" type="pres">
      <dgm:prSet presAssocID="{ACB947E4-B166-4F82-B966-B608CFC8769E}" presName="dummyConnPt" presStyleCnt="0"/>
      <dgm:spPr/>
    </dgm:pt>
    <dgm:pt modelId="{CCA90FB2-0F08-4D5E-9836-558CD5DC89E7}" type="pres">
      <dgm:prSet presAssocID="{ACB947E4-B166-4F82-B966-B608CFC8769E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BD00734-1254-4C00-80E8-9113D159550D}" type="pres">
      <dgm:prSet presAssocID="{622EEBAD-3E92-4D6B-A65F-EA6930D962FC}" presName="sibTrans" presStyleLbl="bgSibTrans2D1" presStyleIdx="2" presStyleCnt="7"/>
      <dgm:spPr/>
      <dgm:t>
        <a:bodyPr/>
        <a:lstStyle/>
        <a:p>
          <a:endParaRPr lang="en-CA"/>
        </a:p>
      </dgm:t>
    </dgm:pt>
    <dgm:pt modelId="{97AA2466-3011-46E6-AF0A-A0D36D64C8A9}" type="pres">
      <dgm:prSet presAssocID="{8204AF14-432C-4919-A0CF-55F6DBDDA66A}" presName="compNode" presStyleCnt="0"/>
      <dgm:spPr/>
    </dgm:pt>
    <dgm:pt modelId="{FDDAF9DF-41FE-4BB8-91E9-043F07C04BE3}" type="pres">
      <dgm:prSet presAssocID="{8204AF14-432C-4919-A0CF-55F6DBDDA66A}" presName="dummyConnPt" presStyleCnt="0"/>
      <dgm:spPr/>
    </dgm:pt>
    <dgm:pt modelId="{21E0BDDF-BD1A-46D3-9D63-6BB4FD0A8259}" type="pres">
      <dgm:prSet presAssocID="{8204AF14-432C-4919-A0CF-55F6DBDDA66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C3CB44C-E4FF-4CFA-A018-BEB102E2C11E}" type="pres">
      <dgm:prSet presAssocID="{7BDD9495-B9BC-4365-AA6F-DF1FA1D56BDE}" presName="sibTrans" presStyleLbl="bgSibTrans2D1" presStyleIdx="3" presStyleCnt="7"/>
      <dgm:spPr/>
      <dgm:t>
        <a:bodyPr/>
        <a:lstStyle/>
        <a:p>
          <a:endParaRPr lang="en-CA"/>
        </a:p>
      </dgm:t>
    </dgm:pt>
    <dgm:pt modelId="{7FD2AB90-494B-4668-ADCB-60A1FC2C2E72}" type="pres">
      <dgm:prSet presAssocID="{A6975753-0261-4888-810D-5981EC6E2D1B}" presName="compNode" presStyleCnt="0"/>
      <dgm:spPr/>
    </dgm:pt>
    <dgm:pt modelId="{3B60307C-0719-4823-81C8-086E49F88065}" type="pres">
      <dgm:prSet presAssocID="{A6975753-0261-4888-810D-5981EC6E2D1B}" presName="dummyConnPt" presStyleCnt="0"/>
      <dgm:spPr/>
    </dgm:pt>
    <dgm:pt modelId="{61455508-7079-4A2D-AEC9-CC95E3319047}" type="pres">
      <dgm:prSet presAssocID="{A6975753-0261-4888-810D-5981EC6E2D1B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51D5802-745B-48C1-971F-6B32C705EDAF}" type="pres">
      <dgm:prSet presAssocID="{ACF2E8F5-623E-4EAD-8EA4-228D0C7F26D6}" presName="sibTrans" presStyleLbl="bgSibTrans2D1" presStyleIdx="4" presStyleCnt="7"/>
      <dgm:spPr/>
      <dgm:t>
        <a:bodyPr/>
        <a:lstStyle/>
        <a:p>
          <a:endParaRPr lang="en-CA"/>
        </a:p>
      </dgm:t>
    </dgm:pt>
    <dgm:pt modelId="{4F436810-7E9B-48B6-8E38-C1B68ADC91AE}" type="pres">
      <dgm:prSet presAssocID="{1A0D846C-8E62-4E78-A2CD-82825D40BA35}" presName="compNode" presStyleCnt="0"/>
      <dgm:spPr/>
    </dgm:pt>
    <dgm:pt modelId="{B86D4953-6C94-4015-84DC-A9E279F35A36}" type="pres">
      <dgm:prSet presAssocID="{1A0D846C-8E62-4E78-A2CD-82825D40BA35}" presName="dummyConnPt" presStyleCnt="0"/>
      <dgm:spPr/>
    </dgm:pt>
    <dgm:pt modelId="{6C482E10-81D6-4A49-B364-9B4334BB2383}" type="pres">
      <dgm:prSet presAssocID="{1A0D846C-8E62-4E78-A2CD-82825D40BA3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E71F97EC-4E6F-4EB5-B3DF-18E568AE8157}" type="pres">
      <dgm:prSet presAssocID="{AD758E0D-A2B9-47EB-A2E7-9A2C1E2674FE}" presName="sibTrans" presStyleLbl="bgSibTrans2D1" presStyleIdx="5" presStyleCnt="7"/>
      <dgm:spPr/>
      <dgm:t>
        <a:bodyPr/>
        <a:lstStyle/>
        <a:p>
          <a:endParaRPr lang="en-CA"/>
        </a:p>
      </dgm:t>
    </dgm:pt>
    <dgm:pt modelId="{36B0C78A-EC3B-4BC0-A2B2-8D76311E9586}" type="pres">
      <dgm:prSet presAssocID="{8410FA79-331E-4086-9DBC-8950932832C9}" presName="compNode" presStyleCnt="0"/>
      <dgm:spPr/>
    </dgm:pt>
    <dgm:pt modelId="{03BB1214-6657-4751-94B9-99FBD0F51FF0}" type="pres">
      <dgm:prSet presAssocID="{8410FA79-331E-4086-9DBC-8950932832C9}" presName="dummyConnPt" presStyleCnt="0"/>
      <dgm:spPr/>
    </dgm:pt>
    <dgm:pt modelId="{D56DCDCB-A1FE-46BC-B0F2-4B82A795FD37}" type="pres">
      <dgm:prSet presAssocID="{8410FA79-331E-4086-9DBC-8950932832C9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E419D30-7D25-4F1D-9B9C-8578DD963606}" type="pres">
      <dgm:prSet presAssocID="{D94CF800-7FE0-4210-BA5F-A5A1E9A474B5}" presName="sibTrans" presStyleLbl="bgSibTrans2D1" presStyleIdx="6" presStyleCnt="7"/>
      <dgm:spPr/>
      <dgm:t>
        <a:bodyPr/>
        <a:lstStyle/>
        <a:p>
          <a:endParaRPr lang="en-CA"/>
        </a:p>
      </dgm:t>
    </dgm:pt>
    <dgm:pt modelId="{36C8138A-7CE3-4E4D-A55C-D1B3F1A3C0C8}" type="pres">
      <dgm:prSet presAssocID="{A6AB833F-ACAE-4B64-91A9-1F361E4AC754}" presName="compNode" presStyleCnt="0"/>
      <dgm:spPr/>
    </dgm:pt>
    <dgm:pt modelId="{DC07E53D-BDFA-4E7D-81C9-A9685BEAAAF2}" type="pres">
      <dgm:prSet presAssocID="{A6AB833F-ACAE-4B64-91A9-1F361E4AC754}" presName="dummyConnPt" presStyleCnt="0"/>
      <dgm:spPr/>
    </dgm:pt>
    <dgm:pt modelId="{9FF65C42-2DA3-4B8B-A16A-8DFDE6E6B68E}" type="pres">
      <dgm:prSet presAssocID="{A6AB833F-ACAE-4B64-91A9-1F361E4AC75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94E044FD-C299-45DC-8C6B-DA8F706BC41E}" type="presOf" srcId="{E7E41BD5-4EF2-4911-BC10-32BEA4E57532}" destId="{8CE9F47B-9AAE-446E-B73D-1E397069495F}" srcOrd="0" destOrd="0" presId="urn:microsoft.com/office/officeart/2005/8/layout/bProcess4"/>
    <dgm:cxn modelId="{57AD520E-78B4-454E-A7B6-D7E9C4E5765F}" type="presOf" srcId="{6224F093-0A3D-41E7-A145-EA0595D74A66}" destId="{A929ED90-800B-41A9-832A-AD936A130608}" srcOrd="0" destOrd="0" presId="urn:microsoft.com/office/officeart/2005/8/layout/bProcess4"/>
    <dgm:cxn modelId="{65F446D9-54BB-4713-B6C3-D3B258C2971F}" srcId="{BE8EDCBD-A3A6-4236-ACF6-3199A97BC61D}" destId="{A6AB833F-ACAE-4B64-91A9-1F361E4AC754}" srcOrd="7" destOrd="0" parTransId="{FFD7D9B2-1CA2-492E-9F7C-8E856568CC7E}" sibTransId="{B7569757-D50D-4E3C-8FE2-90B859A6C58B}"/>
    <dgm:cxn modelId="{DDB1B575-792C-4933-ABBD-9767253901D0}" type="presOf" srcId="{8410FA79-331E-4086-9DBC-8950932832C9}" destId="{D56DCDCB-A1FE-46BC-B0F2-4B82A795FD37}" srcOrd="0" destOrd="0" presId="urn:microsoft.com/office/officeart/2005/8/layout/bProcess4"/>
    <dgm:cxn modelId="{F6706522-1DB1-4DDA-A450-0DFA005D6CD7}" srcId="{BE8EDCBD-A3A6-4236-ACF6-3199A97BC61D}" destId="{8204AF14-432C-4919-A0CF-55F6DBDDA66A}" srcOrd="3" destOrd="0" parTransId="{0AEC78BE-B48E-45D8-AD8D-4DA4DAC0CC52}" sibTransId="{7BDD9495-B9BC-4365-AA6F-DF1FA1D56BDE}"/>
    <dgm:cxn modelId="{9DFFC5DA-3707-4F99-A7A5-7B43B8FC37EE}" type="presOf" srcId="{403E3523-CDE1-4A5B-8091-2AB28E83FDDD}" destId="{610BF17F-204B-4625-AE70-40639D0E2549}" srcOrd="0" destOrd="0" presId="urn:microsoft.com/office/officeart/2005/8/layout/bProcess4"/>
    <dgm:cxn modelId="{D4B5E9F6-12D3-4EB8-A3A8-B0B3E1025913}" type="presOf" srcId="{BE8EDCBD-A3A6-4236-ACF6-3199A97BC61D}" destId="{D9BB6342-803B-4D88-8911-C3BF8B24F357}" srcOrd="0" destOrd="0" presId="urn:microsoft.com/office/officeart/2005/8/layout/bProcess4"/>
    <dgm:cxn modelId="{B49D0D3D-F3C2-4005-BE27-43694D1CB787}" type="presOf" srcId="{D94CF800-7FE0-4210-BA5F-A5A1E9A474B5}" destId="{6E419D30-7D25-4F1D-9B9C-8578DD963606}" srcOrd="0" destOrd="0" presId="urn:microsoft.com/office/officeart/2005/8/layout/bProcess4"/>
    <dgm:cxn modelId="{CE9D60F1-4861-448C-A1BC-5B1784388E3B}" srcId="{BE8EDCBD-A3A6-4236-ACF6-3199A97BC61D}" destId="{8410FA79-331E-4086-9DBC-8950932832C9}" srcOrd="6" destOrd="0" parTransId="{F3116F8A-0FFE-4BA1-A9E6-F694D3F98428}" sibTransId="{D94CF800-7FE0-4210-BA5F-A5A1E9A474B5}"/>
    <dgm:cxn modelId="{34855585-DEED-43E0-942F-65763804DC5E}" srcId="{BE8EDCBD-A3A6-4236-ACF6-3199A97BC61D}" destId="{A97C6F1D-E38A-4497-8F79-3D7B05FCF054}" srcOrd="1" destOrd="0" parTransId="{8F231A7E-0085-4C22-812A-A91810CFD2A4}" sibTransId="{6224F093-0A3D-41E7-A145-EA0595D74A66}"/>
    <dgm:cxn modelId="{0E688595-713E-46DE-A39C-9C2EF711B06C}" srcId="{BE8EDCBD-A3A6-4236-ACF6-3199A97BC61D}" destId="{A6975753-0261-4888-810D-5981EC6E2D1B}" srcOrd="4" destOrd="0" parTransId="{4AFD2419-BEA5-4687-8E1F-96ACAA513D51}" sibTransId="{ACF2E8F5-623E-4EAD-8EA4-228D0C7F26D6}"/>
    <dgm:cxn modelId="{C77E3A69-3D0E-4C6D-B6B9-1A16AA519211}" type="presOf" srcId="{7BDD9495-B9BC-4365-AA6F-DF1FA1D56BDE}" destId="{1C3CB44C-E4FF-4CFA-A018-BEB102E2C11E}" srcOrd="0" destOrd="0" presId="urn:microsoft.com/office/officeart/2005/8/layout/bProcess4"/>
    <dgm:cxn modelId="{65440506-4921-43DE-A83C-101700987765}" type="presOf" srcId="{A6975753-0261-4888-810D-5981EC6E2D1B}" destId="{61455508-7079-4A2D-AEC9-CC95E3319047}" srcOrd="0" destOrd="0" presId="urn:microsoft.com/office/officeart/2005/8/layout/bProcess4"/>
    <dgm:cxn modelId="{09150486-F944-4894-BA1A-915FE8850D94}" type="presOf" srcId="{A6AB833F-ACAE-4B64-91A9-1F361E4AC754}" destId="{9FF65C42-2DA3-4B8B-A16A-8DFDE6E6B68E}" srcOrd="0" destOrd="0" presId="urn:microsoft.com/office/officeart/2005/8/layout/bProcess4"/>
    <dgm:cxn modelId="{FFE748CD-928C-4FBA-8DE6-0A02D8B41E55}" type="presOf" srcId="{622EEBAD-3E92-4D6B-A65F-EA6930D962FC}" destId="{4BD00734-1254-4C00-80E8-9113D159550D}" srcOrd="0" destOrd="0" presId="urn:microsoft.com/office/officeart/2005/8/layout/bProcess4"/>
    <dgm:cxn modelId="{4953E6E3-34B0-4F8D-9816-A8185CB7581B}" srcId="{BE8EDCBD-A3A6-4236-ACF6-3199A97BC61D}" destId="{1A0D846C-8E62-4E78-A2CD-82825D40BA35}" srcOrd="5" destOrd="0" parTransId="{0C9335D9-0BFA-4F03-A1D1-F78C4DE5E66C}" sibTransId="{AD758E0D-A2B9-47EB-A2E7-9A2C1E2674FE}"/>
    <dgm:cxn modelId="{AA4BCFA2-5B5E-4637-AED4-15DF2F8E2EC0}" type="presOf" srcId="{1A0D846C-8E62-4E78-A2CD-82825D40BA35}" destId="{6C482E10-81D6-4A49-B364-9B4334BB2383}" srcOrd="0" destOrd="0" presId="urn:microsoft.com/office/officeart/2005/8/layout/bProcess4"/>
    <dgm:cxn modelId="{925B7A32-BF8A-4F94-9545-5A2EC302C2DE}" type="presOf" srcId="{AD758E0D-A2B9-47EB-A2E7-9A2C1E2674FE}" destId="{E71F97EC-4E6F-4EB5-B3DF-18E568AE8157}" srcOrd="0" destOrd="0" presId="urn:microsoft.com/office/officeart/2005/8/layout/bProcess4"/>
    <dgm:cxn modelId="{6E093F18-65F2-40F3-B84D-DBFDED5E82FA}" srcId="{BE8EDCBD-A3A6-4236-ACF6-3199A97BC61D}" destId="{ACB947E4-B166-4F82-B966-B608CFC8769E}" srcOrd="2" destOrd="0" parTransId="{2988FD8F-D7B6-4ABC-A704-0DC1E73EFCEF}" sibTransId="{622EEBAD-3E92-4D6B-A65F-EA6930D962FC}"/>
    <dgm:cxn modelId="{6449DEFA-3157-45A9-8485-7836FAF4575C}" type="presOf" srcId="{ACB947E4-B166-4F82-B966-B608CFC8769E}" destId="{CCA90FB2-0F08-4D5E-9836-558CD5DC89E7}" srcOrd="0" destOrd="0" presId="urn:microsoft.com/office/officeart/2005/8/layout/bProcess4"/>
    <dgm:cxn modelId="{81278BB8-4286-4F82-9404-6D7F043D07ED}" srcId="{BE8EDCBD-A3A6-4236-ACF6-3199A97BC61D}" destId="{E7E41BD5-4EF2-4911-BC10-32BEA4E57532}" srcOrd="0" destOrd="0" parTransId="{ACBAEA6B-B066-478A-83AF-465FF50669DC}" sibTransId="{403E3523-CDE1-4A5B-8091-2AB28E83FDDD}"/>
    <dgm:cxn modelId="{EE1843C6-B6AF-426D-B143-CC084124B4B7}" type="presOf" srcId="{ACF2E8F5-623E-4EAD-8EA4-228D0C7F26D6}" destId="{751D5802-745B-48C1-971F-6B32C705EDAF}" srcOrd="0" destOrd="0" presId="urn:microsoft.com/office/officeart/2005/8/layout/bProcess4"/>
    <dgm:cxn modelId="{137363B1-030B-4080-AD75-BE38D9A2C10B}" type="presOf" srcId="{A97C6F1D-E38A-4497-8F79-3D7B05FCF054}" destId="{051F34D7-F2E2-4283-A0E2-7AD6EA669E27}" srcOrd="0" destOrd="0" presId="urn:microsoft.com/office/officeart/2005/8/layout/bProcess4"/>
    <dgm:cxn modelId="{414BA5BE-403D-4E17-9C8C-0CBCEEBD0EC7}" type="presOf" srcId="{8204AF14-432C-4919-A0CF-55F6DBDDA66A}" destId="{21E0BDDF-BD1A-46D3-9D63-6BB4FD0A8259}" srcOrd="0" destOrd="0" presId="urn:microsoft.com/office/officeart/2005/8/layout/bProcess4"/>
    <dgm:cxn modelId="{A54C5C37-CC31-4993-A925-6024715428A4}" type="presParOf" srcId="{D9BB6342-803B-4D88-8911-C3BF8B24F357}" destId="{BB5F33F0-F590-4DBC-9EED-25E263526F0E}" srcOrd="0" destOrd="0" presId="urn:microsoft.com/office/officeart/2005/8/layout/bProcess4"/>
    <dgm:cxn modelId="{4AE8BF19-2059-44D8-87F3-524818CB35FC}" type="presParOf" srcId="{BB5F33F0-F590-4DBC-9EED-25E263526F0E}" destId="{85DB8F0C-A9E2-4D19-9275-DA02F7CD7CA8}" srcOrd="0" destOrd="0" presId="urn:microsoft.com/office/officeart/2005/8/layout/bProcess4"/>
    <dgm:cxn modelId="{455D0ADA-7E5A-4B3C-B0FF-BD903463BF24}" type="presParOf" srcId="{BB5F33F0-F590-4DBC-9EED-25E263526F0E}" destId="{8CE9F47B-9AAE-446E-B73D-1E397069495F}" srcOrd="1" destOrd="0" presId="urn:microsoft.com/office/officeart/2005/8/layout/bProcess4"/>
    <dgm:cxn modelId="{FAB90EF2-AE28-41B6-90C7-FDB81677998A}" type="presParOf" srcId="{D9BB6342-803B-4D88-8911-C3BF8B24F357}" destId="{610BF17F-204B-4625-AE70-40639D0E2549}" srcOrd="1" destOrd="0" presId="urn:microsoft.com/office/officeart/2005/8/layout/bProcess4"/>
    <dgm:cxn modelId="{948A8B7B-E0E4-4322-B1D6-241A410B5DE4}" type="presParOf" srcId="{D9BB6342-803B-4D88-8911-C3BF8B24F357}" destId="{8E621F4B-8961-4C98-9509-1549A5F3C425}" srcOrd="2" destOrd="0" presId="urn:microsoft.com/office/officeart/2005/8/layout/bProcess4"/>
    <dgm:cxn modelId="{888C22EF-200A-4ECE-81AF-D3DAE8BB7EC7}" type="presParOf" srcId="{8E621F4B-8961-4C98-9509-1549A5F3C425}" destId="{015F836B-D940-4B36-8653-5E738CA4893E}" srcOrd="0" destOrd="0" presId="urn:microsoft.com/office/officeart/2005/8/layout/bProcess4"/>
    <dgm:cxn modelId="{F560AF5D-A8AB-45F4-96B6-E1D68C01E27B}" type="presParOf" srcId="{8E621F4B-8961-4C98-9509-1549A5F3C425}" destId="{051F34D7-F2E2-4283-A0E2-7AD6EA669E27}" srcOrd="1" destOrd="0" presId="urn:microsoft.com/office/officeart/2005/8/layout/bProcess4"/>
    <dgm:cxn modelId="{46339AEC-9A36-4A35-80EA-ACC6CB108D38}" type="presParOf" srcId="{D9BB6342-803B-4D88-8911-C3BF8B24F357}" destId="{A929ED90-800B-41A9-832A-AD936A130608}" srcOrd="3" destOrd="0" presId="urn:microsoft.com/office/officeart/2005/8/layout/bProcess4"/>
    <dgm:cxn modelId="{5A364A60-A9E6-421F-98F1-7AE633A13A74}" type="presParOf" srcId="{D9BB6342-803B-4D88-8911-C3BF8B24F357}" destId="{7495FF2A-1450-4847-B671-505B7F853F70}" srcOrd="4" destOrd="0" presId="urn:microsoft.com/office/officeart/2005/8/layout/bProcess4"/>
    <dgm:cxn modelId="{53286274-BBFC-4598-A83F-B83796F4F3E0}" type="presParOf" srcId="{7495FF2A-1450-4847-B671-505B7F853F70}" destId="{2D946FE8-B0DE-425C-856A-2B5B49D76572}" srcOrd="0" destOrd="0" presId="urn:microsoft.com/office/officeart/2005/8/layout/bProcess4"/>
    <dgm:cxn modelId="{EAF152D3-8328-4E1A-A2F2-61E14678269E}" type="presParOf" srcId="{7495FF2A-1450-4847-B671-505B7F853F70}" destId="{CCA90FB2-0F08-4D5E-9836-558CD5DC89E7}" srcOrd="1" destOrd="0" presId="urn:microsoft.com/office/officeart/2005/8/layout/bProcess4"/>
    <dgm:cxn modelId="{0E34BD00-C5C8-4D65-A7D8-FA1644C185FE}" type="presParOf" srcId="{D9BB6342-803B-4D88-8911-C3BF8B24F357}" destId="{4BD00734-1254-4C00-80E8-9113D159550D}" srcOrd="5" destOrd="0" presId="urn:microsoft.com/office/officeart/2005/8/layout/bProcess4"/>
    <dgm:cxn modelId="{09436C9C-9E3E-479F-8BD7-CB05E63B7414}" type="presParOf" srcId="{D9BB6342-803B-4D88-8911-C3BF8B24F357}" destId="{97AA2466-3011-46E6-AF0A-A0D36D64C8A9}" srcOrd="6" destOrd="0" presId="urn:microsoft.com/office/officeart/2005/8/layout/bProcess4"/>
    <dgm:cxn modelId="{DAE9A93A-1ACB-4B32-90F2-AC434F8ECBEE}" type="presParOf" srcId="{97AA2466-3011-46E6-AF0A-A0D36D64C8A9}" destId="{FDDAF9DF-41FE-4BB8-91E9-043F07C04BE3}" srcOrd="0" destOrd="0" presId="urn:microsoft.com/office/officeart/2005/8/layout/bProcess4"/>
    <dgm:cxn modelId="{F18D925B-A355-4006-9483-BE8A17C22DB4}" type="presParOf" srcId="{97AA2466-3011-46E6-AF0A-A0D36D64C8A9}" destId="{21E0BDDF-BD1A-46D3-9D63-6BB4FD0A8259}" srcOrd="1" destOrd="0" presId="urn:microsoft.com/office/officeart/2005/8/layout/bProcess4"/>
    <dgm:cxn modelId="{9BDD5FC0-116F-4C49-B78C-CFC0DFD96C37}" type="presParOf" srcId="{D9BB6342-803B-4D88-8911-C3BF8B24F357}" destId="{1C3CB44C-E4FF-4CFA-A018-BEB102E2C11E}" srcOrd="7" destOrd="0" presId="urn:microsoft.com/office/officeart/2005/8/layout/bProcess4"/>
    <dgm:cxn modelId="{FCDE277B-D74A-4098-8DDB-A58E0C63A050}" type="presParOf" srcId="{D9BB6342-803B-4D88-8911-C3BF8B24F357}" destId="{7FD2AB90-494B-4668-ADCB-60A1FC2C2E72}" srcOrd="8" destOrd="0" presId="urn:microsoft.com/office/officeart/2005/8/layout/bProcess4"/>
    <dgm:cxn modelId="{649436C9-A46B-4572-8F0A-700D4305E146}" type="presParOf" srcId="{7FD2AB90-494B-4668-ADCB-60A1FC2C2E72}" destId="{3B60307C-0719-4823-81C8-086E49F88065}" srcOrd="0" destOrd="0" presId="urn:microsoft.com/office/officeart/2005/8/layout/bProcess4"/>
    <dgm:cxn modelId="{2FC70623-3175-4A3D-8BDC-9843766E0AD9}" type="presParOf" srcId="{7FD2AB90-494B-4668-ADCB-60A1FC2C2E72}" destId="{61455508-7079-4A2D-AEC9-CC95E3319047}" srcOrd="1" destOrd="0" presId="urn:microsoft.com/office/officeart/2005/8/layout/bProcess4"/>
    <dgm:cxn modelId="{FDDC5AE9-B20A-4C7E-80AC-CE9511F80C77}" type="presParOf" srcId="{D9BB6342-803B-4D88-8911-C3BF8B24F357}" destId="{751D5802-745B-48C1-971F-6B32C705EDAF}" srcOrd="9" destOrd="0" presId="urn:microsoft.com/office/officeart/2005/8/layout/bProcess4"/>
    <dgm:cxn modelId="{53D8478E-22D1-48DF-9268-ADEB942CE481}" type="presParOf" srcId="{D9BB6342-803B-4D88-8911-C3BF8B24F357}" destId="{4F436810-7E9B-48B6-8E38-C1B68ADC91AE}" srcOrd="10" destOrd="0" presId="urn:microsoft.com/office/officeart/2005/8/layout/bProcess4"/>
    <dgm:cxn modelId="{6358CDAD-A039-4AE4-A608-99AA304EA749}" type="presParOf" srcId="{4F436810-7E9B-48B6-8E38-C1B68ADC91AE}" destId="{B86D4953-6C94-4015-84DC-A9E279F35A36}" srcOrd="0" destOrd="0" presId="urn:microsoft.com/office/officeart/2005/8/layout/bProcess4"/>
    <dgm:cxn modelId="{7F0728C4-2E74-4DAD-BBAC-4AF3B1760BD8}" type="presParOf" srcId="{4F436810-7E9B-48B6-8E38-C1B68ADC91AE}" destId="{6C482E10-81D6-4A49-B364-9B4334BB2383}" srcOrd="1" destOrd="0" presId="urn:microsoft.com/office/officeart/2005/8/layout/bProcess4"/>
    <dgm:cxn modelId="{23E79F60-E576-4F1F-AFFE-FC1466AAED9E}" type="presParOf" srcId="{D9BB6342-803B-4D88-8911-C3BF8B24F357}" destId="{E71F97EC-4E6F-4EB5-B3DF-18E568AE8157}" srcOrd="11" destOrd="0" presId="urn:microsoft.com/office/officeart/2005/8/layout/bProcess4"/>
    <dgm:cxn modelId="{CB9CA86A-EB44-4920-BB7E-1EE86B9C193F}" type="presParOf" srcId="{D9BB6342-803B-4D88-8911-C3BF8B24F357}" destId="{36B0C78A-EC3B-4BC0-A2B2-8D76311E9586}" srcOrd="12" destOrd="0" presId="urn:microsoft.com/office/officeart/2005/8/layout/bProcess4"/>
    <dgm:cxn modelId="{72D85E08-D31F-4BA2-AAE8-EEC58508A3BD}" type="presParOf" srcId="{36B0C78A-EC3B-4BC0-A2B2-8D76311E9586}" destId="{03BB1214-6657-4751-94B9-99FBD0F51FF0}" srcOrd="0" destOrd="0" presId="urn:microsoft.com/office/officeart/2005/8/layout/bProcess4"/>
    <dgm:cxn modelId="{BAFF3DAA-416C-4961-A659-0B3D13B23208}" type="presParOf" srcId="{36B0C78A-EC3B-4BC0-A2B2-8D76311E9586}" destId="{D56DCDCB-A1FE-46BC-B0F2-4B82A795FD37}" srcOrd="1" destOrd="0" presId="urn:microsoft.com/office/officeart/2005/8/layout/bProcess4"/>
    <dgm:cxn modelId="{CA44F966-4C83-4694-B338-8589D3E09522}" type="presParOf" srcId="{D9BB6342-803B-4D88-8911-C3BF8B24F357}" destId="{6E419D30-7D25-4F1D-9B9C-8578DD963606}" srcOrd="13" destOrd="0" presId="urn:microsoft.com/office/officeart/2005/8/layout/bProcess4"/>
    <dgm:cxn modelId="{521A9E73-3D3C-4BC8-B91B-EE961443D64A}" type="presParOf" srcId="{D9BB6342-803B-4D88-8911-C3BF8B24F357}" destId="{36C8138A-7CE3-4E4D-A55C-D1B3F1A3C0C8}" srcOrd="14" destOrd="0" presId="urn:microsoft.com/office/officeart/2005/8/layout/bProcess4"/>
    <dgm:cxn modelId="{4C8BBA0C-4442-4E3B-80DA-78A10FB4EAD4}" type="presParOf" srcId="{36C8138A-7CE3-4E4D-A55C-D1B3F1A3C0C8}" destId="{DC07E53D-BDFA-4E7D-81C9-A9685BEAAAF2}" srcOrd="0" destOrd="0" presId="urn:microsoft.com/office/officeart/2005/8/layout/bProcess4"/>
    <dgm:cxn modelId="{52A213C5-BE69-418F-A49D-379E11D87DB4}" type="presParOf" srcId="{36C8138A-7CE3-4E4D-A55C-D1B3F1A3C0C8}" destId="{9FF65C42-2DA3-4B8B-A16A-8DFDE6E6B68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F17F-204B-4625-AE70-40639D0E2549}">
      <dsp:nvSpPr>
        <dsp:cNvPr id="0" name=""/>
        <dsp:cNvSpPr/>
      </dsp:nvSpPr>
      <dsp:spPr>
        <a:xfrm rot="5400000">
          <a:off x="-333464" y="1110823"/>
          <a:ext cx="147707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9F47B-9AAE-446E-B73D-1E397069495F}">
      <dsp:nvSpPr>
        <dsp:cNvPr id="0" name=""/>
        <dsp:cNvSpPr/>
      </dsp:nvSpPr>
      <dsp:spPr>
        <a:xfrm>
          <a:off x="3652" y="164206"/>
          <a:ext cx="1982534" cy="1189520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Image</a:t>
          </a:r>
          <a:endParaRPr lang="en-CA" sz="3200" kern="1200" dirty="0"/>
        </a:p>
      </dsp:txBody>
      <dsp:txXfrm>
        <a:off x="38492" y="199046"/>
        <a:ext cx="1912854" cy="1119840"/>
      </dsp:txXfrm>
    </dsp:sp>
    <dsp:sp modelId="{A929ED90-800B-41A9-832A-AD936A130608}">
      <dsp:nvSpPr>
        <dsp:cNvPr id="0" name=""/>
        <dsp:cNvSpPr/>
      </dsp:nvSpPr>
      <dsp:spPr>
        <a:xfrm rot="5400000">
          <a:off x="-333464" y="2597724"/>
          <a:ext cx="147707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F34D7-F2E2-4283-A0E2-7AD6EA669E27}">
      <dsp:nvSpPr>
        <dsp:cNvPr id="0" name=""/>
        <dsp:cNvSpPr/>
      </dsp:nvSpPr>
      <dsp:spPr>
        <a:xfrm>
          <a:off x="3652" y="1651107"/>
          <a:ext cx="1982534" cy="1189520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OCR</a:t>
          </a:r>
          <a:endParaRPr lang="en-CA" sz="3200" kern="1200" dirty="0"/>
        </a:p>
      </dsp:txBody>
      <dsp:txXfrm>
        <a:off x="38492" y="1685947"/>
        <a:ext cx="1912854" cy="1119840"/>
      </dsp:txXfrm>
    </dsp:sp>
    <dsp:sp modelId="{4BD00734-1254-4C00-80E8-9113D159550D}">
      <dsp:nvSpPr>
        <dsp:cNvPr id="0" name=""/>
        <dsp:cNvSpPr/>
      </dsp:nvSpPr>
      <dsp:spPr>
        <a:xfrm>
          <a:off x="409986" y="3341175"/>
          <a:ext cx="262694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90FB2-0F08-4D5E-9836-558CD5DC89E7}">
      <dsp:nvSpPr>
        <dsp:cNvPr id="0" name=""/>
        <dsp:cNvSpPr/>
      </dsp:nvSpPr>
      <dsp:spPr>
        <a:xfrm>
          <a:off x="3652" y="3138008"/>
          <a:ext cx="1982534" cy="1189520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Fuzzy matching to correct the output of the OCR</a:t>
          </a:r>
          <a:endParaRPr lang="en-CA" sz="1800" kern="1200" dirty="0"/>
        </a:p>
      </dsp:txBody>
      <dsp:txXfrm>
        <a:off x="38492" y="3172848"/>
        <a:ext cx="1912854" cy="1119840"/>
      </dsp:txXfrm>
    </dsp:sp>
    <dsp:sp modelId="{1C3CB44C-E4FF-4CFA-A018-BEB102E2C11E}">
      <dsp:nvSpPr>
        <dsp:cNvPr id="0" name=""/>
        <dsp:cNvSpPr/>
      </dsp:nvSpPr>
      <dsp:spPr>
        <a:xfrm rot="16200000">
          <a:off x="2303307" y="2597724"/>
          <a:ext cx="147707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0BDDF-BD1A-46D3-9D63-6BB4FD0A8259}">
      <dsp:nvSpPr>
        <dsp:cNvPr id="0" name=""/>
        <dsp:cNvSpPr/>
      </dsp:nvSpPr>
      <dsp:spPr>
        <a:xfrm>
          <a:off x="2640424" y="3138008"/>
          <a:ext cx="1982534" cy="1189520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Classification of the corrected words to category: </a:t>
          </a:r>
          <a:r>
            <a:rPr lang="en-US" sz="1200" kern="1200" dirty="0" smtClean="0"/>
            <a:t>claims, ingredients, product names, company names, NPN</a:t>
          </a:r>
          <a:endParaRPr lang="en-CA" sz="1200" kern="1200" dirty="0"/>
        </a:p>
      </dsp:txBody>
      <dsp:txXfrm>
        <a:off x="2675264" y="3172848"/>
        <a:ext cx="1912854" cy="1119840"/>
      </dsp:txXfrm>
    </dsp:sp>
    <dsp:sp modelId="{751D5802-745B-48C1-971F-6B32C705EDAF}">
      <dsp:nvSpPr>
        <dsp:cNvPr id="0" name=""/>
        <dsp:cNvSpPr/>
      </dsp:nvSpPr>
      <dsp:spPr>
        <a:xfrm rot="16200000">
          <a:off x="2303307" y="1110823"/>
          <a:ext cx="147707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55508-7079-4A2D-AEC9-CC95E3319047}">
      <dsp:nvSpPr>
        <dsp:cNvPr id="0" name=""/>
        <dsp:cNvSpPr/>
      </dsp:nvSpPr>
      <dsp:spPr>
        <a:xfrm>
          <a:off x="2640424" y="1651107"/>
          <a:ext cx="1982534" cy="118952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User checks OCR result</a:t>
          </a:r>
          <a:endParaRPr lang="en-CA" sz="2000" kern="1200" dirty="0">
            <a:solidFill>
              <a:schemeClr val="tx1"/>
            </a:solidFill>
          </a:endParaRPr>
        </a:p>
      </dsp:txBody>
      <dsp:txXfrm>
        <a:off x="2675264" y="1685947"/>
        <a:ext cx="1912854" cy="1119840"/>
      </dsp:txXfrm>
    </dsp:sp>
    <dsp:sp modelId="{E71F97EC-4E6F-4EB5-B3DF-18E568AE8157}">
      <dsp:nvSpPr>
        <dsp:cNvPr id="0" name=""/>
        <dsp:cNvSpPr/>
      </dsp:nvSpPr>
      <dsp:spPr>
        <a:xfrm>
          <a:off x="3046757" y="367372"/>
          <a:ext cx="262694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82E10-81D6-4A49-B364-9B4334BB2383}">
      <dsp:nvSpPr>
        <dsp:cNvPr id="0" name=""/>
        <dsp:cNvSpPr/>
      </dsp:nvSpPr>
      <dsp:spPr>
        <a:xfrm>
          <a:off x="2640424" y="164206"/>
          <a:ext cx="1982534" cy="1189520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Calls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(LNHPD API) </a:t>
          </a:r>
          <a:endParaRPr lang="en-CA" sz="1800" kern="1200" dirty="0"/>
        </a:p>
      </dsp:txBody>
      <dsp:txXfrm>
        <a:off x="2675264" y="199046"/>
        <a:ext cx="1912854" cy="1119840"/>
      </dsp:txXfrm>
    </dsp:sp>
    <dsp:sp modelId="{6E419D30-7D25-4F1D-9B9C-8578DD963606}">
      <dsp:nvSpPr>
        <dsp:cNvPr id="0" name=""/>
        <dsp:cNvSpPr/>
      </dsp:nvSpPr>
      <dsp:spPr>
        <a:xfrm rot="5400000">
          <a:off x="4940078" y="1110823"/>
          <a:ext cx="1477075" cy="17842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DCDCB-A1FE-46BC-B0F2-4B82A795FD37}">
      <dsp:nvSpPr>
        <dsp:cNvPr id="0" name=""/>
        <dsp:cNvSpPr/>
      </dsp:nvSpPr>
      <dsp:spPr>
        <a:xfrm>
          <a:off x="5277196" y="164206"/>
          <a:ext cx="1982534" cy="1189520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accent4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Compliance Assessment (ingredients, claims)</a:t>
          </a:r>
          <a:endParaRPr lang="en-CA" sz="1600" kern="1200" dirty="0"/>
        </a:p>
      </dsp:txBody>
      <dsp:txXfrm>
        <a:off x="5312036" y="199046"/>
        <a:ext cx="1912854" cy="1119840"/>
      </dsp:txXfrm>
    </dsp:sp>
    <dsp:sp modelId="{9FF65C42-2DA3-4B8B-A16A-8DFDE6E6B68E}">
      <dsp:nvSpPr>
        <dsp:cNvPr id="0" name=""/>
        <dsp:cNvSpPr/>
      </dsp:nvSpPr>
      <dsp:spPr>
        <a:xfrm>
          <a:off x="5277196" y="1651107"/>
          <a:ext cx="1982534" cy="1189520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User interface</a:t>
          </a:r>
          <a:endParaRPr lang="en-CA" sz="2000" kern="1200" dirty="0"/>
        </a:p>
      </dsp:txBody>
      <dsp:txXfrm>
        <a:off x="5312036" y="1685947"/>
        <a:ext cx="1912854" cy="111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6D038A0-4A66-AD46-880C-828033E5C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085FAA1-7185-D84D-B954-6CF358AC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A01C-2C12-804C-88B5-9896F19012E5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53D3E8-DF6F-F14E-BEE2-9BCF9D7C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1D4BE8-358D-1544-B1D8-848CE765F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4E14-3BDD-F047-9350-B9B421CB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B8EC-329E-2141-BBA4-35C3D867A29B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C39CB-E1CB-9340-B0B7-F19980BF2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842122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161759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AF7FE24-A452-0441-B567-CCDDCB585D4D}"/>
              </a:ext>
            </a:extLst>
          </p:cNvPr>
          <p:cNvSpPr txBox="1">
            <a:spLocks/>
          </p:cNvSpPr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2F0AE7D4-08EF-754E-9708-5C9C639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FEA2062F-3764-B448-8D64-92E472DC98B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421A01F-6CA4-7545-B86A-6EEE790D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35470153-8F49-8344-92AA-9E7749E2F0B5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4410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98B9CE6-D98F-1843-B178-8BB7AD4DC082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0226A1F-D105-5543-88C8-44C54CF0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52701DC-7B2B-D54E-891F-CC18775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E097BAA-7985-8846-9CDB-5F90D22BA7B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906DD61B-D42A-2F4E-8796-F57BABF5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B05CD447-7EEF-3041-9A9E-A01858D0019C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FC77CFC8-067E-DA4B-96A3-295B5CF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EB74D445-C25D-F243-ABB1-8AA29D1ED8F0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A9B4C8D-BDB6-2043-9291-BD7FAA2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297694BE-5E00-A347-8EFE-0EC9A8E1B1FB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530FC22-43D0-C64D-82B5-B359DD2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110D53E-99AA-EF4C-BF64-D29544A07C5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0DE7DE39-1E83-254A-8454-37527E85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4F14E506-89BE-BE46-90A3-90DA89A5AE6F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97374AA3-F4F7-844B-9252-324816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501D2661-873E-DA4A-B614-9172187E9E0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zhimanhua/Multi-BioNER" TargetMode="External"/><Relationship Id="rId2" Type="http://schemas.openxmlformats.org/officeDocument/2006/relationships/hyperlink" Target="https://arxiv.org/abs/1801.098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6621C-6F45-B242-BB65-E51808238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105" y="165610"/>
            <a:ext cx="6858000" cy="960071"/>
          </a:xfrm>
        </p:spPr>
        <p:txBody>
          <a:bodyPr/>
          <a:lstStyle/>
          <a:p>
            <a:r>
              <a:rPr lang="en-US" sz="3200" u="sng" dirty="0" smtClean="0">
                <a:latin typeface="+mn-lt"/>
              </a:rPr>
              <a:t>Cyclops Project</a:t>
            </a:r>
            <a:endParaRPr lang="en-US" sz="3200" u="sng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AE707F7-BC74-7A48-A8B4-5834787C5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9228" y="3186791"/>
            <a:ext cx="6858000" cy="73369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Joanne Yoon, Anurag Bejju, Alex El-Hajj, Denise Chen, Saeid Molladavoudi, Nick Denis, Monica Pickard 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EAE707F7-BC74-7A48-A8B4-5834787C5F5D}"/>
              </a:ext>
            </a:extLst>
          </p:cNvPr>
          <p:cNvSpPr txBox="1">
            <a:spLocks/>
          </p:cNvSpPr>
          <p:nvPr/>
        </p:nvSpPr>
        <p:spPr>
          <a:xfrm>
            <a:off x="1213919" y="4079891"/>
            <a:ext cx="6858000" cy="6822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kern="4600" spc="75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Science Division, Statistics </a:t>
            </a:r>
            <a:r>
              <a:rPr lang="en-US" dirty="0" smtClean="0"/>
              <a:t>Canada &amp; </a:t>
            </a:r>
          </a:p>
          <a:p>
            <a:r>
              <a:rPr lang="en-US" dirty="0" smtClean="0"/>
              <a:t>Health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217" y="570132"/>
            <a:ext cx="7886700" cy="443856"/>
          </a:xfrm>
        </p:spPr>
        <p:txBody>
          <a:bodyPr/>
          <a:lstStyle/>
          <a:p>
            <a:r>
              <a:rPr lang="en-US" b="1" dirty="0" smtClean="0"/>
              <a:t>Text Detection: Character Region Awareness for Text Detection (CRAFT)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101" y="4502298"/>
            <a:ext cx="7990249" cy="1429776"/>
          </a:xfrm>
        </p:spPr>
        <p:txBody>
          <a:bodyPr/>
          <a:lstStyle/>
          <a:p>
            <a:r>
              <a:rPr lang="en-US" dirty="0" smtClean="0"/>
              <a:t>U-net like architecture with 2 heads</a:t>
            </a:r>
          </a:p>
          <a:p>
            <a:r>
              <a:rPr lang="en-US" dirty="0" smtClean="0"/>
              <a:t>Uses weakly supervised learning at the character level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7" y="1242343"/>
            <a:ext cx="2711700" cy="287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7" y="1398343"/>
            <a:ext cx="5692501" cy="25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639228"/>
            <a:ext cx="7886700" cy="561550"/>
          </a:xfrm>
        </p:spPr>
        <p:txBody>
          <a:bodyPr/>
          <a:lstStyle/>
          <a:p>
            <a:r>
              <a:rPr lang="en-US" b="1" dirty="0" smtClean="0"/>
              <a:t>Text Recognition: Deep Text Recognition (DTR)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991" y="3484078"/>
            <a:ext cx="7886700" cy="3628261"/>
          </a:xfrm>
        </p:spPr>
        <p:txBody>
          <a:bodyPr/>
          <a:lstStyle/>
          <a:p>
            <a:r>
              <a:rPr lang="en-US" dirty="0" smtClean="0"/>
              <a:t>Thin-plate spline (TPS) transformations</a:t>
            </a:r>
          </a:p>
          <a:p>
            <a:pPr lvl="1"/>
            <a:r>
              <a:rPr lang="en-US" dirty="0" smtClean="0"/>
              <a:t>Normalizes (into rectangles) curved characters</a:t>
            </a:r>
          </a:p>
          <a:p>
            <a:r>
              <a:rPr lang="en-US" dirty="0" smtClean="0"/>
              <a:t>ResNet feature extractor</a:t>
            </a:r>
          </a:p>
          <a:p>
            <a:r>
              <a:rPr lang="en-US" dirty="0" err="1" smtClean="0"/>
              <a:t>BiLSTM</a:t>
            </a:r>
            <a:r>
              <a:rPr lang="en-US" dirty="0" smtClean="0"/>
              <a:t> sequence modeling</a:t>
            </a:r>
          </a:p>
          <a:p>
            <a:r>
              <a:rPr lang="en-US" dirty="0" smtClean="0"/>
              <a:t>Attention sequence prediction</a:t>
            </a:r>
          </a:p>
          <a:p>
            <a:endParaRPr lang="en-US" dirty="0"/>
          </a:p>
          <a:p>
            <a:r>
              <a:rPr lang="en-US" dirty="0" smtClean="0"/>
              <a:t>Pre-trained (github)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295"/>
            <a:ext cx="9144000" cy="11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038" y="525100"/>
            <a:ext cx="1689037" cy="342545"/>
          </a:xfrm>
        </p:spPr>
        <p:txBody>
          <a:bodyPr/>
          <a:lstStyle/>
          <a:p>
            <a:r>
              <a:rPr lang="en-US" b="1" dirty="0" smtClean="0"/>
              <a:t>OCR Pipeline</a:t>
            </a:r>
            <a:endParaRPr lang="en-CA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567882" y="1970946"/>
            <a:ext cx="2796496" cy="3628261"/>
          </a:xfrm>
        </p:spPr>
        <p:txBody>
          <a:bodyPr/>
          <a:lstStyle/>
          <a:p>
            <a:r>
              <a:rPr lang="en-US" dirty="0" smtClean="0"/>
              <a:t>CRAFT – SOTA</a:t>
            </a:r>
          </a:p>
          <a:p>
            <a:r>
              <a:rPr lang="en-US" dirty="0" smtClean="0"/>
              <a:t>Finds letters/numbers well</a:t>
            </a:r>
          </a:p>
          <a:p>
            <a:r>
              <a:rPr lang="en-US" dirty="0" smtClean="0"/>
              <a:t>Can break up words</a:t>
            </a:r>
          </a:p>
          <a:p>
            <a:r>
              <a:rPr lang="en-US" dirty="0" smtClean="0"/>
              <a:t>Not trained on decimals/periods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09" y="1503398"/>
            <a:ext cx="3788100" cy="3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78" y="497705"/>
            <a:ext cx="1272578" cy="362374"/>
          </a:xfrm>
        </p:spPr>
        <p:txBody>
          <a:bodyPr/>
          <a:lstStyle/>
          <a:p>
            <a:r>
              <a:rPr lang="en-US" b="1" dirty="0" smtClean="0"/>
              <a:t>Examples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2" y="982362"/>
            <a:ext cx="6674699" cy="3087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61" y="4069594"/>
            <a:ext cx="3582230" cy="19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223" y="1740639"/>
            <a:ext cx="4817244" cy="685689"/>
          </a:xfrm>
        </p:spPr>
        <p:txBody>
          <a:bodyPr>
            <a:normAutofit/>
          </a:bodyPr>
          <a:lstStyle/>
          <a:p>
            <a:r>
              <a:rPr lang="en-CA" dirty="0" smtClean="0"/>
              <a:t>Fuzzy Matching Strategy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2610" y="3284418"/>
            <a:ext cx="7567809" cy="1342610"/>
          </a:xfrm>
        </p:spPr>
        <p:txBody>
          <a:bodyPr>
            <a:normAutofit/>
          </a:bodyPr>
          <a:lstStyle/>
          <a:p>
            <a:r>
              <a:rPr lang="en-US" b="1" dirty="0" smtClean="0"/>
              <a:t>GOAL:</a:t>
            </a:r>
          </a:p>
          <a:p>
            <a:r>
              <a:rPr lang="en-US" u="sng" dirty="0" smtClean="0"/>
              <a:t>Classify words from OCR into categories</a:t>
            </a:r>
            <a:r>
              <a:rPr lang="en-US" dirty="0" smtClean="0"/>
              <a:t>: </a:t>
            </a:r>
          </a:p>
          <a:p>
            <a:r>
              <a:rPr lang="en-US" dirty="0"/>
              <a:t>	</a:t>
            </a:r>
            <a:r>
              <a:rPr lang="en-US" dirty="0" smtClean="0"/>
              <a:t>{medicinal ingredients, non-medicinal, claim, </a:t>
            </a:r>
            <a:r>
              <a:rPr lang="en-US" dirty="0" err="1" smtClean="0"/>
              <a:t>npn</a:t>
            </a:r>
            <a:r>
              <a:rPr lang="en-US" dirty="0" smtClean="0"/>
              <a:t>, company name, product name, …}</a:t>
            </a:r>
          </a:p>
          <a:p>
            <a:endParaRPr lang="en-US" dirty="0"/>
          </a:p>
          <a:p>
            <a:r>
              <a:rPr lang="en-US" dirty="0" smtClean="0"/>
              <a:t>… but first, we need some QA steps to ensure the fidelity of words extracted via OCR.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1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gnetic Disk 9"/>
          <p:cNvSpPr/>
          <p:nvPr/>
        </p:nvSpPr>
        <p:spPr>
          <a:xfrm>
            <a:off x="6047715" y="1597643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lowchart: Magnetic Disk 7"/>
          <p:cNvSpPr/>
          <p:nvPr/>
        </p:nvSpPr>
        <p:spPr>
          <a:xfrm>
            <a:off x="266512" y="1597643"/>
            <a:ext cx="4106312" cy="377529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3206" y="584133"/>
            <a:ext cx="2469618" cy="389535"/>
          </a:xfrm>
        </p:spPr>
        <p:txBody>
          <a:bodyPr/>
          <a:lstStyle/>
          <a:p>
            <a:r>
              <a:rPr lang="en-US" b="1" dirty="0" smtClean="0"/>
              <a:t>Build Master Vocabulary</a:t>
            </a:r>
            <a:endParaRPr lang="en-CA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1902" y="2905574"/>
            <a:ext cx="3870922" cy="2204813"/>
          </a:xfrm>
        </p:spPr>
        <p:txBody>
          <a:bodyPr/>
          <a:lstStyle/>
          <a:p>
            <a:r>
              <a:rPr lang="en-US" dirty="0" smtClean="0"/>
              <a:t>NHP Product purpose</a:t>
            </a:r>
          </a:p>
          <a:p>
            <a:r>
              <a:rPr lang="en-US" dirty="0" smtClean="0"/>
              <a:t>NHP Products (names)</a:t>
            </a:r>
          </a:p>
          <a:p>
            <a:r>
              <a:rPr lang="en-US" dirty="0" smtClean="0"/>
              <a:t>NHP Product risk</a:t>
            </a:r>
          </a:p>
          <a:p>
            <a:r>
              <a:rPr lang="en-US" dirty="0" smtClean="0"/>
              <a:t>NHP Medicinal ingredients</a:t>
            </a:r>
          </a:p>
          <a:p>
            <a:r>
              <a:rPr lang="en-US" dirty="0" smtClean="0"/>
              <a:t>NHP Non-medicinal ingredients</a:t>
            </a:r>
          </a:p>
          <a:p>
            <a:r>
              <a:rPr lang="en-US" dirty="0" smtClean="0"/>
              <a:t>NHP Companies (names, addresses)</a:t>
            </a:r>
          </a:p>
          <a:p>
            <a:r>
              <a:rPr lang="en-US" dirty="0" smtClean="0"/>
              <a:t>NHP Recommended Dosage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23374" y="2055773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NHP Online Data</a:t>
            </a:r>
            <a:endParaRPr lang="en-CA" dirty="0"/>
          </a:p>
        </p:txBody>
      </p:sp>
      <p:sp>
        <p:nvSpPr>
          <p:cNvPr id="7" name="Right Arrow 6"/>
          <p:cNvSpPr/>
          <p:nvPr/>
        </p:nvSpPr>
        <p:spPr>
          <a:xfrm>
            <a:off x="3911096" y="3372319"/>
            <a:ext cx="1484769" cy="47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226764" y="1969348"/>
            <a:ext cx="291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Master word level vocabulary</a:t>
            </a:r>
            <a:endParaRPr lang="en-CA" sz="1600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6047715" y="2633906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6047715" y="3029074"/>
            <a:ext cx="309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Med. Ingredient: word level vocabulary</a:t>
            </a:r>
            <a:endParaRPr lang="en-CA" sz="1400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6047715" y="4817259"/>
            <a:ext cx="2992734" cy="91921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6226764" y="5244170"/>
            <a:ext cx="291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Product name: word level vocabulary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367539" y="3702448"/>
            <a:ext cx="353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2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1" y="1215501"/>
            <a:ext cx="1841131" cy="24548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766" y="437773"/>
            <a:ext cx="3200966" cy="423203"/>
          </a:xfrm>
        </p:spPr>
        <p:txBody>
          <a:bodyPr/>
          <a:lstStyle/>
          <a:p>
            <a:r>
              <a:rPr lang="en-US" b="1" dirty="0" smtClean="0"/>
              <a:t>Pre Word Classification Pipeline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9" y="1570026"/>
            <a:ext cx="1841131" cy="2454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07" y="2017614"/>
            <a:ext cx="1841131" cy="245484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95" y="2465202"/>
            <a:ext cx="1841131" cy="2454841"/>
          </a:xfrm>
        </p:spPr>
      </p:pic>
      <p:sp>
        <p:nvSpPr>
          <p:cNvPr id="13" name="Rectangle 12"/>
          <p:cNvSpPr/>
          <p:nvPr/>
        </p:nvSpPr>
        <p:spPr>
          <a:xfrm>
            <a:off x="4572000" y="1070212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400" dirty="0" smtClean="0"/>
              <a:t>{"</a:t>
            </a:r>
            <a:r>
              <a:rPr lang="en-CA" sz="1400" dirty="0" err="1"/>
              <a:t>all_text</a:t>
            </a:r>
            <a:r>
              <a:rPr lang="en-CA" sz="1400" dirty="0"/>
              <a:t>": </a:t>
            </a:r>
            <a:endParaRPr lang="en-CA" sz="1400" dirty="0" smtClean="0"/>
          </a:p>
          <a:p>
            <a:r>
              <a:rPr lang="en-CA" sz="1400" dirty="0" smtClean="0"/>
              <a:t>["</a:t>
            </a:r>
            <a:r>
              <a:rPr lang="en-CA" sz="1400" dirty="0" err="1"/>
              <a:t>avogel</a:t>
            </a:r>
            <a:r>
              <a:rPr lang="en-CA" sz="1400" dirty="0"/>
              <a:t>", "-</a:t>
            </a:r>
            <a:r>
              <a:rPr lang="en-CA" sz="1400" dirty="0" err="1"/>
              <a:t>chinaforce</a:t>
            </a:r>
            <a:r>
              <a:rPr lang="en-CA" sz="1400" dirty="0"/>
              <a:t>", "cold", "flu", "a", "</a:t>
            </a:r>
            <a:r>
              <a:rPr lang="en-CA" sz="1400" dirty="0" err="1"/>
              <a:t>rhume</a:t>
            </a:r>
            <a:r>
              <a:rPr lang="en-CA" sz="1400" dirty="0"/>
              <a:t>", "et", "grippe", "treatment", "co", "prevention", "</a:t>
            </a:r>
            <a:r>
              <a:rPr lang="en-CA" sz="1400" dirty="0" err="1"/>
              <a:t>traitement</a:t>
            </a:r>
            <a:r>
              <a:rPr lang="en-CA" sz="1400" dirty="0"/>
              <a:t>", "et", "prevention", "80038468", "</a:t>
            </a:r>
            <a:r>
              <a:rPr lang="en-CA" sz="1400" dirty="0" err="1"/>
              <a:t>npn</a:t>
            </a:r>
            <a:r>
              <a:rPr lang="en-CA" sz="1400" dirty="0"/>
              <a:t>", "prove,", "clinically", "</a:t>
            </a:r>
            <a:r>
              <a:rPr lang="en-CA" sz="1400" dirty="0" err="1"/>
              <a:t>cliniqu</a:t>
            </a:r>
            <a:r>
              <a:rPr lang="en-CA" sz="1400" dirty="0"/>
              <a:t>&lt;", "</a:t>
            </a:r>
            <a:r>
              <a:rPr lang="en-CA" sz="1400" dirty="0" err="1"/>
              <a:t>promet</a:t>
            </a:r>
            <a:r>
              <a:rPr lang="en-CA" sz="1400" dirty="0"/>
              <a:t>", "</a:t>
            </a:r>
            <a:r>
              <a:rPr lang="en-CA" sz="1400" dirty="0" err="1"/>
              <a:t>en</a:t>
            </a:r>
            <a:r>
              <a:rPr lang="en-CA" sz="1400" dirty="0"/>
              <a:t>"], </a:t>
            </a:r>
            <a:endParaRPr lang="en-CA" sz="1400" dirty="0" smtClean="0"/>
          </a:p>
          <a:p>
            <a:endParaRPr lang="en-CA" sz="1400" dirty="0" smtClean="0"/>
          </a:p>
          <a:p>
            <a:r>
              <a:rPr lang="en-CA" sz="1400" dirty="0" smtClean="0"/>
              <a:t>"</a:t>
            </a:r>
            <a:r>
              <a:rPr lang="en-CA" sz="1400" dirty="0"/>
              <a:t>phrase": </a:t>
            </a:r>
            <a:r>
              <a:rPr lang="en-CA" sz="1400" dirty="0" smtClean="0"/>
              <a:t>[</a:t>
            </a:r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</a:t>
            </a:r>
            <a:r>
              <a:rPr lang="en-CA" sz="1400" dirty="0" err="1"/>
              <a:t>avogel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["1108.8", "1764.0", "1764.0", "1108.8"], "</a:t>
            </a:r>
            <a:r>
              <a:rPr lang="en-CA" sz="1400" dirty="0" err="1"/>
              <a:t>all_y</a:t>
            </a:r>
            <a:r>
              <a:rPr lang="en-CA" sz="1400" dirty="0"/>
              <a:t>": ["100.8", "100.8", "315.0", "315.0"]},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"-</a:t>
            </a:r>
            <a:r>
              <a:rPr lang="en-CA" sz="1400" dirty="0" err="1"/>
              <a:t>chinaforce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["807.25366", "1980.0122", "1977.4232", "804.6647"], "</a:t>
            </a:r>
            <a:r>
              <a:rPr lang="en-CA" sz="1400" dirty="0" err="1"/>
              <a:t>all_y</a:t>
            </a:r>
            <a:r>
              <a:rPr lang="en-CA" sz="1400" dirty="0"/>
              <a:t>": ["545.7102", "559.6716", "777.1408", "763.1794"]},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"cold", "</a:t>
            </a:r>
            <a:r>
              <a:rPr lang="en-CA" sz="1400" dirty="0" err="1"/>
              <a:t>all_x</a:t>
            </a:r>
            <a:r>
              <a:rPr lang="en-CA" sz="1400" dirty="0"/>
              <a:t>": ["548.1", "825.3", "825.3", "548.1"], "</a:t>
            </a:r>
            <a:r>
              <a:rPr lang="en-CA" sz="1400" dirty="0" err="1"/>
              <a:t>all_y</a:t>
            </a:r>
            <a:r>
              <a:rPr lang="en-CA" sz="1400" dirty="0"/>
              <a:t>": ["894.6", "894.6", "1014.3", "1014.3"]},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"flu", "</a:t>
            </a:r>
            <a:r>
              <a:rPr lang="en-CA" sz="1400" dirty="0" err="1"/>
              <a:t>all_x</a:t>
            </a:r>
            <a:r>
              <a:rPr lang="en-CA" sz="1400" dirty="0"/>
              <a:t>": ["989.1", "1178.1", "1178.1", "989.1"], "</a:t>
            </a:r>
            <a:r>
              <a:rPr lang="en-CA" sz="1400" dirty="0" err="1"/>
              <a:t>all_y</a:t>
            </a:r>
            <a:r>
              <a:rPr lang="en-CA" sz="1400" dirty="0"/>
              <a:t>": ["894.6", "894.6", "1014.3", "1014.3"]}, </a:t>
            </a:r>
            <a:endParaRPr lang="en-CA" sz="1400" dirty="0" smtClean="0"/>
          </a:p>
          <a:p>
            <a:r>
              <a:rPr lang="en-CA" sz="1400" dirty="0"/>
              <a:t>	</a:t>
            </a:r>
            <a:r>
              <a:rPr lang="en-CA" sz="1400" dirty="0" smtClean="0"/>
              <a:t>{"</a:t>
            </a:r>
            <a:r>
              <a:rPr lang="en-CA" sz="1400" dirty="0"/>
              <a:t>text": "</a:t>
            </a:r>
            <a:r>
              <a:rPr lang="en-CA" sz="1400" dirty="0" err="1"/>
              <a:t>rhume</a:t>
            </a:r>
            <a:r>
              <a:rPr lang="en-CA" sz="1400" dirty="0"/>
              <a:t>", "</a:t>
            </a:r>
            <a:r>
              <a:rPr lang="en-CA" sz="1400" dirty="0" err="1"/>
              <a:t>all_x</a:t>
            </a:r>
            <a:r>
              <a:rPr lang="en-CA" sz="1400" dirty="0"/>
              <a:t>": ["1304.1", "1713.6", "1713.6", "1304.1"], "</a:t>
            </a:r>
            <a:r>
              <a:rPr lang="en-CA" sz="1400" dirty="0" err="1"/>
              <a:t>all_y</a:t>
            </a:r>
            <a:r>
              <a:rPr lang="en-CA" sz="1400" dirty="0"/>
              <a:t>": ["900.9</a:t>
            </a:r>
            <a:r>
              <a:rPr lang="en-CA" sz="1400" dirty="0" smtClean="0"/>
              <a:t>", ……..</a:t>
            </a:r>
            <a:endParaRPr lang="en-CA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05863" y="5686860"/>
            <a:ext cx="2752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“OCR OUTPUT”</a:t>
            </a:r>
            <a:endParaRPr lang="en-CA" sz="2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38" y="1704953"/>
            <a:ext cx="1842947" cy="7379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132716" y="1930175"/>
            <a:ext cx="1430016" cy="287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OCR Pipeline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41603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815" y="425511"/>
            <a:ext cx="3264340" cy="414149"/>
          </a:xfrm>
        </p:spPr>
        <p:txBody>
          <a:bodyPr/>
          <a:lstStyle/>
          <a:p>
            <a:r>
              <a:rPr lang="en-US" b="1" dirty="0" smtClean="0"/>
              <a:t>Pre Word Classification Pipeline</a:t>
            </a:r>
            <a:endParaRPr lang="en-CA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4055" y="1220780"/>
            <a:ext cx="3886200" cy="4114133"/>
          </a:xfrm>
        </p:spPr>
        <p:txBody>
          <a:bodyPr>
            <a:normAutofit/>
          </a:bodyPr>
          <a:lstStyle/>
          <a:p>
            <a:r>
              <a:rPr lang="en-US" dirty="0" smtClean="0"/>
              <a:t>63.4% of OCR words are perfectly matched to Master vocabulary (have seen over 80% for some images)</a:t>
            </a:r>
          </a:p>
          <a:p>
            <a:r>
              <a:rPr lang="en-US" dirty="0" smtClean="0"/>
              <a:t>In-exact matches are mostly improvements (as we would hope), 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‘opening.’ - ‘opening’</a:t>
            </a:r>
          </a:p>
          <a:p>
            <a:pPr lvl="1"/>
            <a:r>
              <a:rPr lang="en-US" dirty="0" smtClean="0"/>
              <a:t>‘tonsillitis,’ - ‘tonsillitis’</a:t>
            </a:r>
          </a:p>
          <a:p>
            <a:pPr lvl="1"/>
            <a:r>
              <a:rPr lang="en-US" dirty="0" smtClean="0"/>
              <a:t>‘use:’ - ‘use’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ingredientsi</a:t>
            </a:r>
            <a:r>
              <a:rPr lang="en-US" dirty="0" smtClean="0"/>
              <a:t>’ – ‘ingredients’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montreal</a:t>
            </a:r>
            <a:r>
              <a:rPr lang="en-US" dirty="0" smtClean="0"/>
              <a:t>.’  - ‘</a:t>
            </a:r>
            <a:r>
              <a:rPr lang="en-US" dirty="0" err="1" smtClean="0"/>
              <a:t>montreal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biotorce</a:t>
            </a:r>
            <a:r>
              <a:rPr lang="en-US" dirty="0" smtClean="0"/>
              <a:t>’ – ‘</a:t>
            </a:r>
            <a:r>
              <a:rPr lang="en-US" dirty="0" err="1" smtClean="0"/>
              <a:t>bioforce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avogel</a:t>
            </a:r>
            <a:r>
              <a:rPr lang="en-US" dirty="0" smtClean="0"/>
              <a:t>’ – ‘</a:t>
            </a:r>
            <a:r>
              <a:rPr lang="en-US" dirty="0" err="1" smtClean="0"/>
              <a:t>vogel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‘drops)’ – ‘drop(s)’</a:t>
            </a:r>
          </a:p>
          <a:p>
            <a:pPr lvl="1"/>
            <a:r>
              <a:rPr lang="en-US" dirty="0" smtClean="0"/>
              <a:t>‘ethanol’ – ‘ethanol’</a:t>
            </a:r>
          </a:p>
          <a:p>
            <a:pPr lvl="1"/>
            <a:r>
              <a:rPr lang="en-US" dirty="0" smtClean="0"/>
              <a:t>‘ml),’ – ‘ml’</a:t>
            </a:r>
          </a:p>
          <a:p>
            <a:pPr lvl="1"/>
            <a:r>
              <a:rPr lang="en-US" dirty="0" smtClean="0"/>
              <a:t>‘nonmedicinal’ – ‘non-medicinal’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produit</a:t>
            </a:r>
            <a:r>
              <a:rPr lang="en-US" dirty="0" smtClean="0"/>
              <a:t>.’ – ‘</a:t>
            </a:r>
            <a:r>
              <a:rPr lang="en-US" dirty="0" err="1" smtClean="0"/>
              <a:t>produit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ccertified</a:t>
            </a:r>
            <a:r>
              <a:rPr lang="en-US" dirty="0" smtClean="0"/>
              <a:t>’ – ‘certified’</a:t>
            </a:r>
          </a:p>
          <a:p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55"/>
            <a:ext cx="2008799" cy="73796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28416" y="1381770"/>
            <a:ext cx="1880384" cy="356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r>
              <a:rPr lang="en-US" sz="1100" baseline="30000" dirty="0"/>
              <a:t>nd</a:t>
            </a:r>
            <a:r>
              <a:rPr lang="en-US" sz="1100" dirty="0"/>
              <a:t> round Fuzzy </a:t>
            </a:r>
            <a:r>
              <a:rPr lang="en-US" sz="1100" dirty="0" smtClean="0"/>
              <a:t>Matching</a:t>
            </a:r>
            <a:endParaRPr lang="en-CA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3" y="101024"/>
            <a:ext cx="1745298" cy="2327064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70" y="2886851"/>
            <a:ext cx="1841131" cy="245484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175331" y="2996697"/>
            <a:ext cx="3014804" cy="15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75331" y="2191103"/>
            <a:ext cx="3130816" cy="95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18113" y="2339770"/>
            <a:ext cx="2988034" cy="631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788667"/>
            <a:ext cx="7886700" cy="379230"/>
          </a:xfrm>
        </p:spPr>
        <p:txBody>
          <a:bodyPr/>
          <a:lstStyle/>
          <a:p>
            <a:r>
              <a:rPr lang="en-US" b="1" dirty="0" smtClean="0"/>
              <a:t>Fuzzy Matching v2.0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823"/>
            <a:ext cx="7886700" cy="3286407"/>
          </a:xfrm>
        </p:spPr>
        <p:txBody>
          <a:bodyPr/>
          <a:lstStyle/>
          <a:p>
            <a:r>
              <a:rPr lang="en-US" dirty="0" smtClean="0"/>
              <a:t>Previous work on FM was successful</a:t>
            </a:r>
          </a:p>
          <a:p>
            <a:pPr lvl="1"/>
            <a:r>
              <a:rPr lang="en-US" dirty="0" smtClean="0"/>
              <a:t>Can successfully map OCR with spelling mistakes/punctuation to correct word in master vocabulary</a:t>
            </a:r>
          </a:p>
          <a:p>
            <a:r>
              <a:rPr lang="en-US" b="1" dirty="0" smtClean="0"/>
              <a:t>Con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FM is </a:t>
            </a:r>
            <a:r>
              <a:rPr lang="en-US" u="sng" dirty="0" smtClean="0"/>
              <a:t>incredibly slow</a:t>
            </a:r>
          </a:p>
          <a:p>
            <a:pPr lvl="2"/>
            <a:r>
              <a:rPr lang="en-US" dirty="0" smtClean="0"/>
              <a:t>Prohibitive for real-time use</a:t>
            </a:r>
          </a:p>
          <a:p>
            <a:endParaRPr lang="en-US" dirty="0" smtClean="0"/>
          </a:p>
          <a:p>
            <a:r>
              <a:rPr lang="en-US" b="1" dirty="0" smtClean="0"/>
              <a:t>Solution:</a:t>
            </a:r>
          </a:p>
          <a:p>
            <a:pPr lvl="1"/>
            <a:r>
              <a:rPr lang="en-US" dirty="0" err="1" smtClean="0"/>
              <a:t>SymSpell</a:t>
            </a:r>
            <a:r>
              <a:rPr lang="en-US" dirty="0"/>
              <a:t> </a:t>
            </a:r>
            <a:r>
              <a:rPr lang="en-US" dirty="0" smtClean="0"/>
              <a:t>Python Package</a:t>
            </a:r>
          </a:p>
          <a:p>
            <a:endParaRPr lang="en-US" dirty="0" smtClean="0"/>
          </a:p>
          <a:p>
            <a:r>
              <a:rPr lang="en-US" dirty="0" smtClean="0"/>
              <a:t>Runtime for A. Vogel product (8 images) with ~1000 </a:t>
            </a:r>
            <a:r>
              <a:rPr lang="en-US" dirty="0" err="1" smtClean="0"/>
              <a:t>ocr</a:t>
            </a:r>
            <a:r>
              <a:rPr lang="en-US" dirty="0" smtClean="0"/>
              <a:t> words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8" y="2479996"/>
            <a:ext cx="1841131" cy="245484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19887" y="4780230"/>
          <a:ext cx="4484620" cy="72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88"/>
                <a:gridCol w="2172832"/>
              </a:tblGrid>
              <a:tr h="3555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Fuzzywuzzy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symspellpy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421.3 seconds (&gt;7min)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0.88</a:t>
                      </a:r>
                      <a:r>
                        <a:rPr lang="en-US" b="1" baseline="0" dirty="0" smtClean="0"/>
                        <a:t> seconds</a:t>
                      </a:r>
                      <a:endParaRPr lang="en-CA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8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39" y="737504"/>
            <a:ext cx="3541037" cy="389535"/>
          </a:xfrm>
        </p:spPr>
        <p:txBody>
          <a:bodyPr/>
          <a:lstStyle/>
          <a:p>
            <a:r>
              <a:rPr lang="en-US" b="1" dirty="0" err="1" smtClean="0"/>
              <a:t>SymSpell</a:t>
            </a:r>
            <a:r>
              <a:rPr lang="en-US" b="1" dirty="0" smtClean="0"/>
              <a:t>– </a:t>
            </a:r>
            <a:r>
              <a:rPr lang="en-US" b="1" dirty="0" smtClean="0"/>
              <a:t>How it works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26" y="1702052"/>
            <a:ext cx="7886700" cy="1466661"/>
          </a:xfrm>
        </p:spPr>
        <p:txBody>
          <a:bodyPr>
            <a:normAutofit/>
          </a:bodyPr>
          <a:lstStyle/>
          <a:p>
            <a:r>
              <a:rPr lang="en-US" dirty="0" smtClean="0"/>
              <a:t>Pre-compute spelling errors on a provided vocabulary with a </a:t>
            </a:r>
            <a:r>
              <a:rPr lang="en-US" dirty="0" err="1" smtClean="0"/>
              <a:t>max_num_errors</a:t>
            </a:r>
            <a:r>
              <a:rPr lang="en-US" dirty="0" smtClean="0"/>
              <a:t> (parameter)</a:t>
            </a:r>
          </a:p>
          <a:p>
            <a:r>
              <a:rPr lang="en-US" dirty="0" smtClean="0"/>
              <a:t>“ingredients” </a:t>
            </a:r>
            <a:r>
              <a:rPr lang="en-US" dirty="0" smtClean="0">
                <a:sym typeface="Wingdings" panose="05000000000000000000" pitchFamily="2" charset="2"/>
              </a:rPr>
              <a:t> {‘ingredient’, ‘ingredient’, ‘</a:t>
            </a:r>
            <a:r>
              <a:rPr lang="en-US" dirty="0" err="1" smtClean="0">
                <a:sym typeface="Wingdings" panose="05000000000000000000" pitchFamily="2" charset="2"/>
              </a:rPr>
              <a:t>ingredienta</a:t>
            </a:r>
            <a:r>
              <a:rPr lang="en-US" dirty="0" smtClean="0">
                <a:sym typeface="Wingdings" panose="05000000000000000000" pitchFamily="2" charset="2"/>
              </a:rPr>
              <a:t>’, ‘</a:t>
            </a:r>
            <a:r>
              <a:rPr lang="en-US" dirty="0" err="1" smtClean="0">
                <a:sym typeface="Wingdings" panose="05000000000000000000" pitchFamily="2" charset="2"/>
              </a:rPr>
              <a:t>ingredientb</a:t>
            </a:r>
            <a:r>
              <a:rPr lang="en-US" dirty="0" smtClean="0">
                <a:sym typeface="Wingdings" panose="05000000000000000000" pitchFamily="2" charset="2"/>
              </a:rPr>
              <a:t>’, ‘</a:t>
            </a:r>
            <a:r>
              <a:rPr lang="en-US" dirty="0" err="1" smtClean="0">
                <a:sym typeface="Wingdings" panose="05000000000000000000" pitchFamily="2" charset="2"/>
              </a:rPr>
              <a:t>ingredientc</a:t>
            </a:r>
            <a:r>
              <a:rPr lang="en-US" dirty="0" smtClean="0">
                <a:sym typeface="Wingdings" panose="05000000000000000000" pitchFamily="2" charset="2"/>
              </a:rPr>
              <a:t>’, …}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When an error is made by </a:t>
            </a:r>
            <a:r>
              <a:rPr lang="en-US" dirty="0" err="1" smtClean="0">
                <a:sym typeface="Wingdings" panose="05000000000000000000" pitchFamily="2" charset="2"/>
              </a:rPr>
              <a:t>ocr</a:t>
            </a:r>
            <a:r>
              <a:rPr lang="en-US" dirty="0" smtClean="0">
                <a:sym typeface="Wingdings" panose="05000000000000000000" pitchFamily="2" charset="2"/>
              </a:rPr>
              <a:t>, “ingred1ent$”  </a:t>
            </a:r>
            <a:r>
              <a:rPr lang="en-US" dirty="0" err="1" smtClean="0">
                <a:sym typeface="Wingdings" panose="05000000000000000000" pitchFamily="2" charset="2"/>
              </a:rPr>
              <a:t>symspell</a:t>
            </a:r>
            <a:r>
              <a:rPr lang="en-US" dirty="0" smtClean="0">
                <a:sym typeface="Wingdings" panose="05000000000000000000" pitchFamily="2" charset="2"/>
              </a:rPr>
              <a:t> returns a list of the top matching original words in your vocabulary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3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270" y="706170"/>
            <a:ext cx="7886700" cy="46929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83945"/>
            <a:ext cx="7886700" cy="4248129"/>
          </a:xfrm>
        </p:spPr>
        <p:txBody>
          <a:bodyPr/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Project Scope</a:t>
            </a:r>
          </a:p>
          <a:p>
            <a:r>
              <a:rPr lang="en-US" dirty="0" smtClean="0"/>
              <a:t>Proposed Solution Pipeline</a:t>
            </a:r>
          </a:p>
          <a:p>
            <a:pPr lvl="1"/>
            <a:r>
              <a:rPr lang="en-US" dirty="0" smtClean="0"/>
              <a:t>Text Extraction (OCR)</a:t>
            </a:r>
          </a:p>
          <a:p>
            <a:pPr lvl="1"/>
            <a:r>
              <a:rPr lang="en-US" dirty="0" smtClean="0"/>
              <a:t>OCR Post-processing</a:t>
            </a:r>
          </a:p>
          <a:p>
            <a:pPr lvl="1"/>
            <a:r>
              <a:rPr lang="en-US" dirty="0" smtClean="0"/>
              <a:t>Word classification (NER)</a:t>
            </a:r>
          </a:p>
          <a:p>
            <a:pPr lvl="1"/>
            <a:r>
              <a:rPr lang="en-US" dirty="0" smtClean="0"/>
              <a:t>Quality Assurance Proposals</a:t>
            </a:r>
          </a:p>
          <a:p>
            <a:pPr lvl="1"/>
            <a:r>
              <a:rPr lang="en-US" dirty="0" smtClean="0"/>
              <a:t>Assessment (NHP/Compliance/Claims)</a:t>
            </a:r>
          </a:p>
          <a:p>
            <a:r>
              <a:rPr lang="en-US" dirty="0" smtClean="0"/>
              <a:t>Future Work</a:t>
            </a:r>
          </a:p>
          <a:p>
            <a:pPr marL="0" indent="0">
              <a:buNone/>
            </a:pP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658" y="2860894"/>
            <a:ext cx="2766400" cy="378759"/>
          </a:xfrm>
        </p:spPr>
        <p:txBody>
          <a:bodyPr/>
          <a:lstStyle/>
          <a:p>
            <a:r>
              <a:rPr lang="en-US" b="1" dirty="0" smtClean="0"/>
              <a:t>Word Classification: </a:t>
            </a:r>
            <a:r>
              <a:rPr lang="en-US" b="1" dirty="0" err="1" smtClean="0"/>
              <a:t>BioNER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4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1044484"/>
            <a:ext cx="7886700" cy="700644"/>
          </a:xfrm>
        </p:spPr>
        <p:txBody>
          <a:bodyPr>
            <a:normAutofit fontScale="90000"/>
          </a:bodyPr>
          <a:lstStyle/>
          <a:p>
            <a:r>
              <a:rPr lang="en-CA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Cross-type Biomedical Named Entity Recognition with Deep Multi-task Learning (Bioinformatics'19) 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3C66045-1C8F-0A4A-B6FA-48BB9E6E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57" y="1845277"/>
            <a:ext cx="4265484" cy="4635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State-of-the-art Neural </a:t>
            </a:r>
            <a:r>
              <a:rPr lang="en-C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based multi-task learning framework for biomedical named entity recognition </a:t>
            </a:r>
            <a:endParaRPr lang="en-CA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CA" sz="2000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Year: </a:t>
            </a:r>
            <a:r>
              <a:rPr lang="en-C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</a:t>
            </a:r>
          </a:p>
          <a:p>
            <a:pPr marL="0" indent="0">
              <a:buNone/>
            </a:pPr>
            <a:r>
              <a:rPr lang="en-CA" sz="2000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by: </a:t>
            </a:r>
            <a:r>
              <a:rPr lang="en-CA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Stanford </a:t>
            </a:r>
            <a:r>
              <a:rPr lang="en-CA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</a:t>
            </a:r>
            <a:endParaRPr lang="en-CA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CA" sz="2000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Paper:</a:t>
            </a:r>
            <a:r>
              <a:rPr lang="en-CA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CA" sz="2000" dirty="0">
                <a:hlinkClick r:id="rId2"/>
              </a:rPr>
              <a:t>https://arxiv.org/abs/1801.09851</a:t>
            </a:r>
            <a:endParaRPr lang="en-CA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CA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CA" sz="2000" b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Code: </a:t>
            </a:r>
            <a:r>
              <a:rPr lang="en-CA" sz="2000" dirty="0">
                <a:hlinkClick r:id="rId3"/>
              </a:rPr>
              <a:t>https://github.com/yuzhimanhua/Multi-BioNER</a:t>
            </a:r>
            <a:endParaRPr lang="en-CA" sz="20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CA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50" y="2042675"/>
            <a:ext cx="4343658" cy="32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768331"/>
            <a:ext cx="7886700" cy="70064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Cyclops: Class - Data Distribution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AutoShape 2" descr="data:image/png;base64,iVBORw0KGgoAAAANSUhEUgAABDUAAAI1CAYAAADGoMHbAAAABHNCSVQICAgIfAhkiAAAAAlwSFlzAAALEgAACxIB0t1+/AAAADl0RVh0U29mdHdhcmUAbWF0cGxvdGxpYiB2ZXJzaW9uIDIuMi4zLCBodHRwOi8vbWF0cGxvdGxpYi5vcmcvIxREBQAAIABJREFUeJzs3X24JVV9J/rvT1pFEeStNUhDINf2/SpKBzF6I8qIYEwwMzrBZKBRx04cjJNJ7k00mQz4dmOueTGYhAQVgWgkxGggCQYJws3ooNL4Dqh0FKFFoaURUURE1/xRdWRz2OeN7rN31+nP53nq2bVXraq9qmo3D/t7Vq1VrbUAAAAADM39pt0AAAAAgPtCqAEAAAAMklADAAAAGCShBgAAADBIQg0AAABgkIQaAAAAwCAJNXpVtbaq/rSqrq6qb1fVbVX1+ap6W1Udvoyf2/rl0uX6jOU2cg7X3sf9D6mqU/rlkO3cvG1SVUeMtO2gZTj+tdty7aalqg4a993tr9NM+RH34Zgz13pJ+/b7Xzrz2SNlR4y055SlHnOBz9tzpL0vGLP9zJHPPmh7fjYAANBZNe0G7Aiq6iVJTkvywFmbHt0vq5Pc60cL280hSU7u169N8qnpNeVejsjdbbs0XftYHgfl7muddNd7R7Zn7m7vWUn+foptAQCAndJO31Ojqp6d5O3pAo2W5A1JDujfPyrJbye5ZWoNhAFprZ3SWqt+uXQSn1lVu/affcTMZ0/icxfSWjtx5FpcO+32AADASrTThxpJfi93X4dTW2u/21rb3Fq7s7V2TWvt95K8PEmq6pN9V/KtVfWgmQNU1d5VdWe/7cKR8kf2j69cW1Xfq6pbquqyqnreQo2qqidW1Xuq6mtV9f2q+kZV/UNV/V+z6o129z+2qv6yqrZU1e1V9c9V9ehZ9f99Vf3Pvs73qurrVfWvVfUbi2jTA6rqzVV1Y1V9p6ouqKpHzlH3kKp6X1Vtqqpv9efw9b5s3Ui9S5O8c2TXd46cz4l9ndf21+3G/jp/p6o+U1W/XVUPmPW5L6+qjf09+l5VfbWqLqqq9bPqHV5V7++P+f2quqF/XOCgkTrX5p49By5ZyqMVVfVjVfXHVfXFqrqjvw6fmN2W+3rt+roHV9XZVXVd/xnfrKrP9efysKVelzna89Cqenv//f1WVb0nycPnqDv28ZOFvndVdWaSS0YOdXLNemykRh4vqaonVNUHq+o7Sf559vZ5zuXXqurf+mv1qZr1b7HmeBxodnnfpi+PVFk/0rYzZ86pxjx+UlW79d/pK6vqu9X9W/1kVf16Va0aqTf6iM+ZVXVCf2+/W91jcgveOwAAWPFaazvtkuRh6XpnzCz7L1D/xJG660fKXz5S/qK+7PAkt806/sxyysi+M2WXjpQ9K8kdc+z7gyS/NFL3lJFtW8bUvzHJj/V1n9rvP+64Gxdxvc4cs98NI+vXjtQ9bo7PaUm+k+Sxfb1L56l3Yl/n8/PUeefIZ75onnrvHan3H5PcNUe9m5M8uq937TzHO2KBa/XIJF+fY98zR+rNfMaSr11f98p56j5hKddljvOodGHDfPd99Lt7yuxrlEV87zL+u3WPfy+zvivfmP35o9tH2nPESL2vjjn2XUmeM9/9GFc+6zzH3t9Z53RQX7Zbkivm2feCJPfr6x40Un7LHPWfMe3/jlosFovFYrFYLNNcdvaeGgeNrH+rtfbVBeq/J11IkCS/MlJ+XP+6Jcl5/fo7kjykX/+LJGvSPYN/TJJPLvA5f5m7x/d4RZI90o3pcVe6XiVvrardxux3S5LHJ9k3yd/1ZQ9L8pv9+jNyd6+UpyV5QN+un+3PbU5V9Zgk6/u330hyWJJ9kvzrHLt8Islzk+zXn8se/bkkyYOT/HKStNaOSPKSkf1e0u7usn9mX/aaJI9L8tC+zY/M3eNunFBVe/frP92/fjvdWCgPTPLj6UKMmb/mPzjd+Cm79G18TF/vWUnuTLJ3kjf3bTsoyWtH2vastvhHK07N3b0Z3t+3efe+jR9aYN9FXbuq2ifddZn5vN369v9kkt9Ncmu/bcHrMo+j0gUDSbIp3fXaL8k1C+w3asHvXWvtxHT3YMZrR671KWOO+ZUkT0h3PX5lzPZx9k7yvHTX87f6sl2S/P5iT2RG36aDR4rOGmnvifPs+mtJntKvX5juWv5EunuedP99OG7Mfnsm+S/962h7j19q2wEAYCUxUOgStNa+V1Wnpfsr7eFV9aR0f41/Zl/l7NbandU9kjHzY/PfkpzUWvth/37eH5FV9agka/u3n2mt/UW/fl5V/WO6cGOvdD8O/2XW7m9urV3VH+c1Sf5DX/6c/vXLI3VfneTD6XpBfKy19o/znvw9f3D+VWvt8v5zfifJL4yp//UkL0vylnTh0YNmbX/07B3mcVuSP073Y3DvdD9EZ9wv3fX6WO4+v92S/Pd0fxG/OskHW2szP/Cf3h8j/fE+P+bznjOmbNGqezRp5hjfTnJ8a+07/fv/2S/zWey1uyXJN3N3WHZbuvP9dGvtDSP1F3Nd5vLskfW3tta+kCRV9brc+/s3l2353s3lV1trV/br4+7hOO9rrX0gSarqzUl+NV248uSq2qe1dvN9bMtS/MzI+mtaa1/v2/O63D3Q6POS/PWs/a5orZ3W131X7g5lfnwZ2woAADu8nb2nxrUj63tU1SMWsc9pSb7Xr/9Kur92z/zIfnv/OjrewBdGAo3FWD2yft2sbV8ZWX9Y7u26Odb37V/fn+TP07X/2HQ9Ev4hydeq6k8XaNc+I+ub51gfdW66HiKPzb1/lGeOsnupqqen+4v2c9Ndm13GVJs51p8n+dskP0z3F+y39PveWFWv7uuMu26z7TpHT5jZbRsdP2J0HJC9c3dgeN1IoLFYi7p2/ffq+HT3YG2S30nyriSfrarPVtUBff3FXJe5LPW+j7Mt37u5LNTbaZwf/ZtorbXc8xz2vXf1e9heAfBc/74X+rf9hZH10e/TrtujUQAAMFQ7dajRWrspycdHiv6fcfVGB+/r95l5VOOXcvejEx9urc38xfjGkd0fXVVLuc5bRtYPnLVt9P1NY/Y9cI71byTdD7nW2knpeno8Nd0P3A+kCwpOqqqnzdOub4ysr5ljPUlSVXulCyGS7lo8vv+MJ85x7DbP574od39Pfz/J7q2b3eJ99zpIa3e01v5julDhGUlemq4HxwOT/L9VtX/ued3eNvLIwI+WdGMazPxwnK9tc9ma7lGhJDmwf+RlUZZ67fqeDgem673xc0lel278iiek65Wx2Osyl0Xf97ks4Xu36GvdWvvuYuuO+NG/iaqq3PMcZs5zJrDcdaTubhk/MOp9+W7M9e97oX/b39/GzwUAgBVppw41er+T7i/YSfKq/q/vj6iq+1fV2qr67SRvm7XPW/rX3ZM8uV+f6aWR1tqmJFf1b/+PJKf2x9y9qo6sqmPnakxr7YtJvti/fWJVbaiqh1TVzyZ5fl9+S5LLxuz+G1X1mH6shd8bKb8oSarqmVX1W+mmqv1ikvfOOs7sEGXUJSPrx1fVT/Y/wN84pu7MIJwz699K95fw189x7NFu/08YDZFydziQdI9y3FVVP5Oui/49VNV/qKpXJtk/yafT9U749MzmdD9i/1funqJ3fVX9Yn9fVlfV0/vHEt4yctjRtj1xNKBq95y+9EfjgPQ/uC/qqz0kyVlV9RP9rBeHV9UJc1yHmfNd9LWrqrcmObK/Nv+cbiyVmR/mBy7husxl9L6/sqoeXVU/lm7MjkVZwvdu9Fo/tmbNbLMd/HxVHVVVu6cLMGfO+5Mjj57M9Jh4eFUd1t/v12Z8T43R9q5dTO+eJKOP27yxqh7ez4zyP0bK/2kRxwEAAJJMfaTSHWFJ8p/T/RCca0aCvx+zz4dGtt+a5MGztj8t3Q/NOWdz6OuNm0Hivs5+Mm52h9HZT/7TPOf47Sw8+8uZY/YbnYXi2pG6F42p+8U5znf/Oa7/Qel6FvxwzDXYNPL+iP44/32e87shyYP6ei/O3LNx/Gj2ir7uunF1FvGd2pbZT5Zy7eaaxaUl+bWlXJc5zmOu2U+2zNGeU8bcl0V979L1jhg3g8/McS6d7/qP256lz36yfmTbD/v23ZW7v5/XzvrMz4055olj/r0c1Jfd19lPRr8zo+WXznXvLBaLxWKxWCyWnWHRUyNJa+3tSZ6U7rn/Lyb5brrn1r+QbhaTN43ZbfSv+e9urd0+65iXJTmk3/8r6bqP35qu2//oIy/j2nNJutlF/ibdD+O70j3S8E/pfuC9e45df7k/h2+kC0U+mOSnWz8YYbofU+9MN0jkrel+2H8j3V+Pj2gLz/6yIckfpvvh+d10A0X+9Bx1/1Pf/lv6z3pXxg8omv5zT0jXu+V7s7Z9ON1jPp/vt12VbhyTD4851MXpBljclO7H6A+SfC3JOUme2fpHFlpr70kXlvxdutDnrv6cNqZ7xOUPRz5/Y5JXpRvwdfQRgHm1rrfOIUn+JN1MId/r2/Sp3LP3wziLvnbpvpsfTvfIwl1Jbk83k8ar+s9OFnld5jiPlm5w2jP6tnw73aM/P7/AOYxa1PeutXZHf55X9Oexvb0tyX9LN3DpnUk+k+TY1tpFI3X+Kl3vrWvT3bNPpxv09WtzHPP4dDMAfWsxDWjdY00/ne4xoav7z7gj3ffi/07yc21pY/AAAMBOrbrfLCxVVf1yuqlak+SQ1tqn56u/jO04JcnJ/dtntYWnGgUAAIAVwZSuS1RVv5fkuHRdwJNumsipBBoAAACwM5vY4ydV9d+q6sqq+lxVvaeqdq2qg6vqY1V1TVX9zczAgFX1wP79pn77QSPHeU1f/oWqeu5I+dF92aZFTFO5LfZLF2h8M90sKC9dxs8CAAAA5jCRx0/6KSM/nORxrbXvVtW56QbEe166ng7nVNVfJPl0a+20qvovSZ7YWvuVqjouyc+31n6hqh6XLkg4LMkj0o3p8Kj+Y76Y7tn3zUkuT/Li1tpVAQAAAFakSQ4UuirJg/rpOh+cbuC9Z6eb3jFJzko3IGGSHNu/T7/9yKqqvvyc1tr3WmtfTjfw4WH9sqm19qXW2p3pBkCcc9pUAAAAYPgmEmr0sxv8QZLr0oUZt6ab4eCbrbW7+mqb003tmf71+n7fu/r6+4yWz9pnrnIAAABghZrIQKFVtVe6nhMHpxuL4m+THDOm6syzMDXHtrnKx4UzY5+rqaoN6aYmzW677XboYx7zmHnbDgAAAEzWFVdc8Y3W2uqF6k1q9pN/l+TLrbUtSVJV70vyU0n2rKpVfW+MNUlu6OtvTnJAks394yoPTbJ1pHzG6D5zld9Da+30JKcnybp169rGjRu3/ewAAACA7aaqvrKYepMaU+O6JIdX1YP7sTGOTHJVkkuSvLCvsz7Jef36+f379Ns/1LoRTc9Pclw/O8rBSdYm+Xi6gUHX9rOpPCDdlKvnT+C8AAAAgCmZSE+N1trHquq9ST6R5K4kn0zXW+KfkpxTVW/oy97R7/KOJH9VVZvS9dA4rj/Olf3MKVf1xzmptfaDJKmqVya5MMkuSc5orV05iXMDAAAApmMiU7ruqDx+AgAAADueqrqitbZuoXqTGlMDAAAAGOP73/9+Nm/enDvuuGPaTZm4XXfdNWvWrMn973//+7S/UAMAAACmaPPmzdl9991z0EEHpRuGcufQWsvNN9+czZs35+CDD75Px5jUQKEAAADAGHfccUf22WefnSrQSJKqyj777LNNPVSEGgAAADBlO1ugMWNbz1uoAQAAADuIqlqWZZre8pa35Pbbb1+WYws1AAAAgGWznKGGgUIBAABgB/P9f3zfdjnO/Z//7xdV7+yzz84f/MEfpKryxCc+MW94wxvy0pe+NFu2bMnq1avzzne+MwceeGBOPPHEPP/5z88LX/jCJMlDHvKQfPvb386ll16aU045Jfvuu28+97nP5dBDD8273vWuvPWtb80NN9yQZz3rWdl3331zySWXbJfzmiHUAAAAgJ3YlVdemTe+8Y35yEc+kn333Tdbt27N+vXrc8IJJ2T9+vU544wz8qpXvSp///d/P+9xPvnJT+bKK6/MIx7xiDz96U/PRz7ykbzqVa/KH/3RH+WSSy7Jvvvuu93b7vETAAAA2Il96EMfygtf+MIfhQ577713LrvssvziL/5ikuT444/Phz/84QWPc9hhh2XNmjW53/3ul0MOOSTXXnvtcjY7iVADAAAAdmqttQUHE53ZvmrVqvzwhz/80X533nnnj+o88IEP/NH6LrvskrvuumsZWntPQg0AAADYiR155JE599xzc/PNNydJtm7dmp/6qZ/KOeeckyR597vfnWc84xlJkoMOOihXXHFFkuS8887L97///QWPv/vuu+e2225blrYbUwMAAAB2MIsd4HN7ePzjH5/f+Z3fyTOf+czssssuefKTn5xTTz01L33pS/PmN7/5RwOFJsnLX/7yHHvssTnssMNy5JFHZrfddlvw+Bs2bMgxxxyT/fbbb7sPFFqtte16wCFZt25d27hx47SbAQAAwE7s6quvzmMf+9gkWfAxkPtqR/7tP3r+M6rqitbauoX21VMDAAAAdhA7cviwIzKmBgAAADBIempMwHJ1H9rRSBQBAACYJD01AAAAYMp21j8Sb+t566kxQd//x/dNuwnLYpKj8gIAAKw0u+66a26++ebss88+O01P/6QLNG6++ebsuuuu9/kYQg0AAACYojVr1mTz5s3ZsmXLtJsycbvuumvWrFlzn/cXagAAAMAU3f/+98/BBx887WYMkjE1AAAAgEESagAAAACDJNQAAAAABkmoAQAAAAySUAMAAAAYJKEGAAAAMEhCDQAAAGCQhBoAAADAIAk1AAAAgEESagAAAACDJNQAAAAABkmoAQAAAAySUAMAAAAYJKEGAAAAMEhCDQAAAGCQhBoAAADAIAk1AAAAgEESagAAAACDJNQAAAAABkmoAQAAAAySUAMAAAAYJKEGAAAAMEhCDQAAAGCQhBoAAADAIAk1AAAAgEESagAAAACDNJFQo6oeXVWfGlm+VVW/VlV7V9VFVXVN/7pXX7+q6tSq2lRVn6mqp4wca31f/5qqWj9SfmhVfbbf59SqqkmcGwAAADAdEwk1WmtfaK0d0lo7JMmhSW5P8v4kr05ycWttbZKL+/dJckyStf2yIclpSVJVeyc5OclTkxyW5OSZIKSvs2Fkv6MncGoAAADAlEzj8ZMjk/xba+0rSY5NclZfflaSF/TrxyY5u3U+mmTPqtovyXOTXNRa29pauyXJRUmO7rft0Vq7rLXWkpw9ciwAAABgBZpGqHFckvf06w9vrX0tSfrXh/Xl+ye5fmSfzX3ZfOWbx5TfS1VtqKqNVbVxy5Yt23gqAAAAwLRMNNSoqgck+bkkf7tQ1TFl7T6U37uwtdNba+taa+tWr169QDMAAACAHdWke2ock+QTrbUb+/c39o+OpH+9qS/fnOSAkf3WJLlhgfI1Y8oBAACAFWrSocaLc/ejJ0lyfpKZGUzWJzlvpPyEfhaUw5Pc2j+ecmGSo6pqr36A0KOSXNhvu62qDu9nPTlh5FgAAADACrRqUh9UVQ9O8pwkvzxS/KYk51bVy5Jcl+RFffkFSZ6XZFO6mVJekiStta1V9fokl/f1Xtda29qvvyLJmUkelOQD/QIAAACsUBMLNVprtyfZZ1bZzelmQ5ldtyU5aY7jnJHkjDHlG5M8Ybs0FgAAANjhTWP2EwAAAIBtJtQAAAAABkmoAQAAAAySUAMAAAAYJKEGAAAAMEhCDQAAAGCQhBoAAADAIAk1AAAAgEESagAAAACDJNQAAAAABkmoAQAAAAySUAMAAAAYJKEGAAAAMEhCDQAAAGCQhBoAAADAIAk1AAAAgEESagAAAACDJNQAAAAABkmoAQAAAAySUAMAAAAYJKEGAAAAMEhCDQAAAGCQhBoAAADAIAk1AAAAgEESagAAAACDJNQAAAAABkmoAQAAAAySUAMAAAAYJKEGAAAAMEhCDQAAAGCQhBoAAADAIAk1AAAAgEESagAAAACDJNQAAAAABkmoAQAAAAySUAMAAAAYJKEGAAAAMEhCDQAAAGCQhBoAAADAIAk1AAAAgEESagAAAACDJNQAAAAABkmoAQAAAAySUAMAAAAYJKEGAAAAMEgTCzWqas+qem9Vfb6qrq6qp1XV3lV1UVVd07/u1detqjq1qjZV1Weq6ikjx1nf17+mqtaPlB9aVZ/t9zm1qmpS5wYAAABM3iR7avxJkn9urT0myZOSXJ3k1Ukubq2tTXJx/z5Jjkmytl82JDktSapq7yQnJ3lqksOSnDwThPR1Nozsd/QEzgkAAACYkomEGlW1R5KfTvKOJGmt3dla+2aSY5Oc1Vc7K8kL+vVjk5zdOh9NsmdV7ZfkuUkuaq1tba3dkuSiJEf32/ZorV3WWmtJzh45FgAAALACTaqnxk8k2ZLknVX1yap6e1XtluThrbWvJUn/+rC+/v5Jrh/Zf3NfNl/55jHlAAAAwAo1qVBjVZKnJDmttfbkJN/J3Y+ajDNuPIx2H8rvfeCqDVW1sao2btmyZf5WAwAAADusSYUam5Nsbq19rH//3nQhx439oyPpX28aqX/AyP5rktywQPmaMeX30lo7vbW2rrW2bvXq1dt0UgAAAMD0TCTUaK19Pcn1VfXovujIJFclOT/JzAwm65Oc16+fn+SEfhaUw5Pc2j+ecmGSo6pqr36A0KOSXNhvu62qDu9nPTlh5FgAAADACrRqgp/1q0neXVUPSPKlJC9JF6qcW1UvS3Jdkhf1dS9I8rwkm5Lc3tdNa21rVb0+yeV9vde11rb2669IcmaSByX5QL8AAAAAK9TEQo3W2qeSrBuz6cgxdVuSk+Y4zhlJzhhTvjHJE7axmQAAAMBATGpMDQAAAIDtSqgBAAAADJJQAwAAABgkoQYAAAAwSJOc/QQGqZsleOXrxucFAAAYDj01AAAAgEHSUwMW6R+uuH7aTVgWP3voAdNuAgAAwH2ipwYAAAAwSEINAAAAYJCEGgAAAMAgCTUAAACAQRJqAAAAAIMk1AAAAAAGSagBAAAADJJQAwAAABgkoQYAAAAwSEINAAAAYJCEGgAAAMAgCTUAAACAQRJqAAAAAIMk1AAAAAAGSagBAAAADJJQAwAAABgkoQYAAAAwSEINAAAAYJBWTbsBAMupqqbdhGXXWpt2EwAAYCr01AAAAAAGSU8NYKewcctHpt2E7W7d6qdPuwkAADBVemoAAAAAgyTUAAAAAAZJqAEAAAAMklADAAAAGCQDhQKwQ9oZpuNNTMkLALAt9NQAAAAABklPDQB2aF+6fPO0m7AsfuIn10y7CQAAg6enBgAAADBIQg0AAABgkIQaAAAAwCAJNQAAAIBBEmoAAAAAgyTUAAAAAAZJqAEAAAAMklADAAAAGCShBgAAADBIQg0AAABgkCYWalTVtVX12ar6VFVt7Mv2rqqLquqa/nWvvryq6tSq2lRVn6mqp4wcZ31f/5qqWj9Sfmh//E39vjWpcwMAAAAmb9I9NZ7VWjuktbauf//qJBe31tYmubh/nyTHJFnbLxuSnJZ0IUiSk5M8NclhSU6eCUL6OhtG9jt6+U8HAAAAmJZpP35ybJKz+vWzkrxgpPzs1vlokj2rar8kz01yUWtta2vtliQXJTm637ZHa+2y1lpLcvbIsQAAAIAVaJKhRkvywaq6oqo29GUPb619LUn614f15fsnuX5k38192Xzlm8eUAwAAACvUqgl+1tNbazdU1cOSXFRVn5+n7rjxMNp9KL/3gbtAZUOSHHjggfO3GAAAANhhTaynRmvthv71piTvTzcmxo39oyPpX2/qq29OcsDI7muS3LBA+Zox5ePacXprbV1rbd3q1au39bQAAACAKZlIqFFVu1XV7jPrSY5K8rkk5yeZmcFkfZLz+vXzk5zQz4JyeJJb+8dTLkxyVFXt1Q8QelSSC/ttt1XV4f2sJyeMHAsAAABYgSb1+MnDk7y/n2V1VZK/bq39c1VdnuTcqnpZkuuSvKivf0GS5yXZlOT2JC9Jktba1qp6fZLL+3qva61t7ddfkeTMJA9K8oF+AQAAAFaoiYQarbUvJXnSmPKbkxw5prwlOWmOY52R5Iwx5RuTPGGbGwsAAAAMwrSndAUAAAC4T4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iw41quqMqjpuVtkRVfXr279ZAAAAAPNbSk+NE5McNqvsBUnevN1aAwAAALBIqxaqUFX/Y+Tt4SPv75fkZ5PcuRwNAwAAAJjPgqFGklOStH55ar/MqCQf2f7NAgAAAJjfYkKNs9MFGuuTXJ3k4335D5Jcn+Rty9M0AAAAgLktGGq01k5MkqpKkg+21t6zzG0CAAAAWNBiemokSVprL6mqh1TVU5I8ZNa2f93uLQMAAACYx6JDjap6cZK/TLLbrE1tKccBAAAA2B6WEka8OV0PjR8k+U66MAMAAABgKpYSauyW5INJnt9au2uZ2gMAAACwKEsJNd6Z5KfSTeMKADCnfoDxFa81HVcBYJqWEmr8ZL/cUFVXJ5nprdFaa0du95YBAAAAzGMpocbT+9d9kjxjpNyfKACAsX74hb+edhOWxf0e/YvTbgIAkKWFGi9ZtlYAAAAALNGiQ43W2lnb+mFVtUuSjUm+2lp7flUdnOScJHsn+USS41trd1bVA5OcneTQJDcn+YXW2rX9MV6T5GXpZmF5VWvtwr786CR/kmSXJG9vrb1pW9sLAAAA7LgWHWpU1RlzbGqttZct8jD/NcnVSfbo3/9+kj9urZ1TVX+RLqw4rX+9pbX2yKo6rq9Y0BKnAAAgAElEQVT3C1X1uCTHJXl8kkck+ZeqelR/rD9L8pwkm5NcXlXnt9auWuz5AQAAAMOylMdPTkw3fsbMcOYz6y1dCDGvqlqT5GeSvDHJr1c3LPqzk8w8lHpWklPShRrH9utJ8t4kf9rXPzbJOa217yX5clVtSnJYX29Ta+1L/Wed09cVagAAAMAKtZRQ47Uj67sk+T+T/FySuXpwzPaWJL+ZZPf+/T5Jvtlam5lFZXOS/fv1/ZNcnySttbuq6ta+/v5JPjpyzNF9rp9V/tRxjaiqDUk2JMmBBx64yKYDAAAAO5qljKnx2tllVXV67g4V5lRVz09yU2vtiqo6YqZ43McssG2u8vvNc6x7FrZ2epLTk2TdunVmbgEAAICBWsqYGrO7NeyR5NFJnrSI3Z+e5Oeq6nlJdu33fUuSPatqVd9bY02SG/r6m5MckGRzVa1K8tAkW0fKZ4zuM1c5AAAAsAKN6+Ewly/PWj6d5BlJrl1ox9baa1pra1prB6Ub6PNDrbVfSnJJkhf21dYnOa9fP79/n377h1prrS8/rqoe2M+csjbJx5NcnmRtVR1cVQ/oP+P8JZwbAAAAMDBLGVNj9qMftyf5ZJJf3YbP/60k51TVG/pjvaMvf0eSv+oHAt2aLqRIa+3Kqjo33QCgdyU5qbX2gySpqlcmuTDdeB9ntNau3IZ2AQAAADu4pYypsZReHfMd59Ikl/brX8rds5eM1rkjyYvm2P+N6WZQmV1+QZILtkcbAQAAgB3fUnpqpKoemi5s+PF0j538XWvtm8vQLgAAAIB5LWWg0EelGwPjx0aKX1dVz26tfWG7twwAAABgHkt5pOQPkuyXboDQv0nyqf79/7cM7QIAAACY11IePzk8yQdba0fPFFTVB5I8bbu3CgAAAGABS+mpUUnunFV2Z+49KwoAAADAsltKT40rkvxMVV2c5Ookj0nyrCQfXI6GAQAAAMxnKaHGbyb5/9MFGUek66Fxa5JXb/9mAQAAAMxvwVCjqlYleXCSq5I8NsnxSQ5K8pUkZyf5xjK2DwAAAGCsxYyp8UdJtiQ5oLX29dbam1trJyU5J8mXk/zhcjYQAAAAYJzFhBrPS3Jpa+3Lo4WtteuSXNxvBwAAAJioxYQa+ye5do5tX02yZru1BgAAAGCRFhNqfCfJT84urKpKcli/HQAAAGCiFhNqXJbkSVV1ZlWtraoHVNXaJGcmeWK/HQAAAGCiFjOl65uSHJ1u1pPjZ237YZLf396NAgAAAFjIgj01WmsfSRdm3JKkRpZvJlnfWvvwsrYQAAAAYIzF9NRIa+2cqjovydOTPCzJTUn+V2vt9uVsHAAAAMBcFhVqJElr7btJ/mUZ2wIAAACwaIsZKBQAAABghyPUAAAAAAZJqAEAAAAMklADAAAAGCShBgAAADBIQg0AAABgkIQaAAAAwCAJNQAAAIBBEmoAAAAAgyTUAAAAAAZJqAEAAAAMklADAAAAGCShBgAAADBIQg0AAABgkIQaAAAAwCAJNQAAAIBBEmoAAAAAgyTUAAAAAAZJqAEAAAAMklADAAAAGCShBgAAADBIQg0AAABgkIQaAAAAwCAJNQAAAIBBEmoAAAAAgyTUAAAAAAZJqAEAAAAMklADAAAAGKSJhBpVtWtVfbyqPl1VV1bVa/vyg6vqY1V1TVX9TVU9oC9/YP9+U7/9oJFjvaYv/0JVPXek/Oi+bFNVvXoS5wUAAABMz6R6anwvybNba09KckiSo6vq8CS/n+SPW2trk9yS5GV9/ZcluaW19sgkf9zXS1U9LslxSR6f5Ogkf15Vu1TVLkn+LMkxSR6X5MV9XQAAAGCFmkio0Trf7t/ev19akmcneW9fflaSF/Trx/bv028/sqqqLz+ntfa91tqXk2xKcli/bGqtfam1dmeSc/q6AAAAwAo1sTE1+h4Vn0pyU5KLkvxbkm+21u7qq2xOsn+/vn+S65Ok335rkn1Gy2ftM1c5AAAAsEJNLNRorf2gtXZIkjXpelY8dly1/rXm2LbU8nupqg1VtbGqNm7ZsmXhhgMAAAA7pInPftJa+2aSS5McnmTPqlrVb1qT5IZ+fXOSA5Kk3/7QJFtHy2ftM1f5uM8/vbW2rrW2bvXq1dvjlAAAAIApmNTsJ6uras9+/UFJ/l2Sq5NckuSFfbX1Sc7r18/v36ff/qHWWuvLj+tnRzk4ydokH09yeZK1/WwqD0g3mOj5y39mAAAAwLSsWrjKdrFfkrP6WUrul+Tc1to/VtVVSc6pqjck+WSSd/T135Hkr6pqU7oeGsclSWvtyqo6N8lVSe5KclJr7QdJUlWvTHJhkl2SnNFau3JC5wYAAABMwURCjdbaZ5I8eUz5l9KNrzG7/I4kL5rjWG9M8sYx5RckuWCbGwsAAAAMwsTH1AAAAADYHo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Qg0AAABgkIQaAAAAwCAJNQAAAIBBEmoAAAAAgyTUAAAAAAZJqAEAAAAMklADAAAAGCShBgAAADBIQg0AAABgkIQaAAAAwCAJNQAAAIBBEmoAAAAAgyTUAAAAAAZpIqFGVR1QVZdU1dVVdWVV/de+fO+quqiqrulf9+rLq6pOrapNVfWZqnrKyLHW9/Wvqar1I+WHVtVn+31OraqaxLkBAAAA0zGpnhp3JfmN1tpjkxye5KSqelySVye5uLW2NsnF/fskOSbJ2n7ZkOS0pAtBkpyc5KlJDkty8kwQ0tfZMLLf0RM4LwAAAGBKJhJqtNa+1lr7RL9+W5Krk+yf5NgkZ/XVzkrygn792CRnt85Hk+xZVfsleW6Si1prW1trtyS5KMnR/bY9WmuXtdZakrNHjgUAAACsQBMfU6OqDkry5CQfS/Lw1trXki74SPKwvtr+Sa4f2W1zXzZf+eYx5QAAAMAKNdFQo6oekuTvkvxaa+1b81UdU9buQ/m4Nmyoqo1VtXHLli0LNRkAAADYQU0s1Kiq+6cLNN7dWntfX3xj/+hI+teb+vLNSQ4Y2X1NkhsWKF8zpvxeWmunt9bWtdbWrV69ettOCgAAAJiaSc1+UknekeTq1tofjWw6P8nMDCbrk5w3Un5CPwvK4Ulu7R9PuTDJUVW1Vz9A6FFJLuy33VZVh/efdcLIsQAAAIAVaNWEPufpSY5P8tmq+lRf9ttJ3pTk3Kp6WZLrkryo33ZBkucl2ZTk9iQvSZLW2taqen2Sy/t6r2utbe3XX5HkzCQPSvKBfgEAAABWqImEGq21D2f8uBdJcuSY+i3JSXMc64wkZ4wp35jkCdvQTAAAAGBAJj77CQAAAMD2INQAAAAABkmoAQAAAAySUAMAAAAYJKEGAAAAMEhCDQAAAGCQhBoAAADAIAk1AAAAgEESagAAAACDJNQAAAAABkmoAQAAAAySUAMAAAAYJKEGAAAAMEhCDQAAAGCQhBoAAADAIAk1AAAAgEESagAAAACDJNQAAAAABkmoAQAAAAySUAMAAAAYJKEGAAAAMEhCDQAAAGCQhBoAAADAIAk1AAAAgEESagAAAACDtGraDQAAYMdRVdNuwkS01qbdBAC2Az01AAAAgEHSUwMAgHtpbeO0m7AsqtZNuwkAbEd6agAAAACDJNQAAAAABkmoAQAAAAySUAMAAAAYJKEGAAAAMEhCDQAAAGCQhBoAAADAIAk1AAAAgEESagAAAACDJNQAAAAABkmoAQAAAAySUAMAAAAYJKEGAAAAMEhCDQAAAGCQhBoAAADAIAk1AAAAgEESagAAAACDJNQAAAAABmkioUZVnVFVN1XV50bK9q6qi6rqmv51r768qurUqtpUVZ+pqqeM7LO+r39NVa0fKT+0qj7b73NqVdUkzgsAAACYnkn11DgzydGzyl6d5OLW2tokF/fvk+SYJGv7ZUOS05IuBElycpKnJjksyckzQUhfZ8PIfrM/CwAAAFhhJhJqtNb+NcnWWcXHJjmrXz8ryQtGys9unY8m2bOq9kvy3CQXtda2ttZuSXJRkqP7bXu01i5rrbUkZ48cCwAAAFihpjmmxsNba19Lkv71YX35/kmuH6m3uS+br3zzmPKxqmpDVW2sqo1btmzZ5pMAAAAApmNHHCh03HgY7T6Uj9VaO721tq61tm716tX3sYkAAADAtE0z1Lixf3Qk/etNffnmJAeM1FuT5IYFyteMKQcAAABWsGmGGucnmZnBZH2S80bKT+hnQTk8ya394ykXJjmqqvbqBwg9KsmF/bbbqurwftaTE0aOBQAAAKxQqybxIVX1niRHJNm3qjanm8XkTUnOraqXJbkuyYv66hckeV6STUluT/KSJGmtba2q1ye5vK/3utbazOCjr0g3w8qDknygXwAAAIAVbCKhRmvtxXNsOnJM3ZbkpDmOc0aSM8aUb0zyhG1pIwAAADAsO+JAoQAAAAALEmoAAAAAgyTUAAAAAAZJqAEAAAAMklADAAAAGCShBgAAADBIQg0AAABgkIQaAAAAwCAJNQAAAIBBEmoAAAAAgyTUAAAAAAZJqAEAAAAMklADAAAAGCShBgAAADBIQg0AAABgkIQaAAAAwCCtmnYDAACA7aOqpt2EiWitTbsJwA5CTw0AAABgkPTUAACAFearn7942k1YFvs/5shpNwHYweipAQAAAAySUAMAAAAYJKEGAAAAMEhCDQAAAGCQhBoAAADAIAk1AAAAgEESagAAAACDJNQAAAAABkmoAQAAAAzSqmk3AAAAgKSqpt2EZddam3YTWGH01AAAAAAGSU8NAACAHcgPvviNaTdhu9vlUftOuwmsUHpqAAAAAIMk1AAAAAAGSagBAAAADJJQAwAAABgkoQYAAAAwSEINAAAAYJCEGgAAAMAgCTUAAACAQRJqAAAAAIMk1AAAAAAGSagBAAAADJJQAwAAABgkoQYAAAAwSKum3QAAAAAYsqqadhMmorU27Sbcy4rqqVFVR1fVF6pqU1W9etrtAQAAAJbPiumpUVW7JPmzJM9JsjnJ5VV1fmvtqum2DAAAgJ3Bt771rWk3YVnsscce027CnFZST43DkmxqrX2ptXZnknOSHDvlNgEAAADLpHbEZ2Lui6p6YZKjW2v/uX9/fJKnttZeOdc+69ataxs3bpxE25b9M3YEK+W7NJv7N2w7w/1z74bN/Ru2lXj/3Lthc/+GbWe4f+7dsE3y/lXVFa21dQvVWzGPnyQZ9y261xWvqg1JNvRvv11VX1jWVk3Pvkm+MckP3Fn+IU+I+zdsE71/7t125d/esLl/w+XeDZv7N2z+v2W4Vvq/vR9fTKWVFGpsTnLAyPs1SW6YXam1dnqS0yfVqGmpqo2LSbXYMbl/w+b+DZd7N2zu33C5d8Pm/g2b+zdc7l1nJY2pcXmStVV1cFU9IMlxSc6fcpsAAACAZbJiemq01u6qqlcmuTDJLknOaK1dOeVmAQAAAMtkxYQaSdJauyDJBdNuxw5ixT9is8K5f8Pm/g2Xezds7t9wuXfD5v4Nm/s3XO5dVtDsJwAAAMDOZSWNqQEAAADsRIQaAAAAwCAJNQAAAIBBEmqsMFW1S1U9oqoOnFmm3SYWp6oeXFW/W1Vv69+vrarnT7tdLKyqXjam7E3TaAvsbKpqr6p6YlU9ZWaZdptgZ1NV96uqPabdDhavqp5RVS/p11dX1cHTbhOLV1UPqqpHT7sdO4oVNfvJzq6qfjXJyUluTPLDvrgleeLUGsVSvDPJFUme1r/f/L/bu/MoS+v6zuPvTyOLIM2SGAdBaQUHQWjZjCiISJRoFCYSRRQVJZoYx4AS5xhGHRDlZNRgRklcGZhmM+NCFAgCDrJIcAl7s44BBB0XVLYW2YTv/PE8RVc3Haq6uqnffeq+X+fUufc+t4vzqXO5Vff5Pr/f9wt8GTijWSJN12uS3FdVJwMk+TSwduNMmkKSxXS/Ix/1FFBV5e/OEZfkw8BbgBtZ+loWsGerTJpakmNY8XsPgKo6eBbjaIaSnAK8A3iI7vPLBkk+UVUfb5tMU0lyOLAzsBXd5881gZOAXVvm0vQk2Rv4W2At4BlJtgeOrKp92iZrx6LG3HIIsFVV/ap1EM3IFlX1uiSvB6iqe5OkdShNy77AaUkeBl4B3F5V72ycSVNzJdTw7Uf3u/OB1kG0Ui5pHUCrxTZVdXeSA4AzgffRFTcsaoy+VwM7AJcBVNVPkqzfNpJWwhHA7wPnA1TVFUkWtIvTnkWNueVHwF2tQ2jGHkjyRPqrV0m2AO5vG0mPJcnGkx6+Dfga8C/AkUk2rqrb2yTTdFTVLa0zaJVdDWwI3NY6iKavqha1zqDVYs0kawJ/DPx9VT2Y5N9dgaOR8kBV1cTrlWS91oG0Un5bVXd57XMpixpzy03A+Un+mUknw1X1iXaRtBIOB84CnpbkZLolgG9pmkhTuZSuCJVJt6/svwp4Zrtomq4kuwDHAFvTLeVcA7inqtwfPvr+Brg8ydUs+3dvbJfgDkmSJ9Nd3d8GWGfieFW5fWgYPgf8ELgSuDDJ5sDdTRNpur6U5HPAhkneDhwEfKFxJk3f1UneAKyR5FnAwcDFjTM1lSoLqnNFvz/uUarqQ7OdRTOT5HeAXehOjr9bVb9sHEma85JcAuxP18NmZ+DNwJZV9f6mwTSlJNfQnVgtZmkvKarqgmahNG1JzgH+N/Beut4MBwK/qKr3NQ2mGUvyhKr6bescmlqSlwF70X3mPLuqvtk4kqYpybrA+5n0+gEfrqr7mgZryKLGHNR3n66qWtI6i1ZOkoXAAiatoqqqU5sF0rQkeS1wVlUtSfIBYEe6Py6XN46maUhySVXtnOSqieagSS6uqhe2zqbHluSCqnpx6xyamSSXVtVOy733fE0HIskhdE0mlwDH0vVo+OuqOqdpME1bf84w+TOn22YHJskawHpVNdarpBzpOock2bnv5n8VsDjJlUl2ap1L05PkOOA44E+AvfsvGxkOwwf7gsZuwB8Ci4DPNs6k6ftNkrWAK5J8LMl7APcXD8OlSf4myQsc6TpID/a3P03yyiQ7AJu1DKSVclB/IrUX8GTgrYDjzAcgyZ8n+TndOcMldNtpbeA7EElOSTK/74VyDXBDkv/SOldL9tSYW44D3llV34Zu/jRdBd2xhMOwS1Vt0zqEZuSh/vaVwGeq6utJjmiYRyvnTXRF/ncB7wGeRldc1Ojbob/dZdIxR7oOx0eSbAD8FV1fm/l070ENw0SXwj8Cjq+qK53aNhjvBZ7jNufBcvLQcixqzC1LJgoaAFV1URK3oAzHd5JsU1XXtg6ilfb/+oZbLwU+mmRtXAk3GJOmoNwH2INoQKrqJa0zaOaq6oz+7l2Ar+XwXNr3RXkGcFg/EvThKb5Ho+FG4DetQ2jGnDy0HHtqzCFJ/g5YF/gi3ZWq1wF3AF8FqKrL2qXTVJLsDpwO/Iyui3/oeqO40mbE9Q2bXg4srqofJNkE2M59xcOQZFe6me+bs+zeYqfXjKgkb6yqk5IcuqLnnfo1DP30k7fz6F5SB7XKpOlLMg/YHripqu7sm51vWlVXNY6mKfRbvY4Hvseyk6MObhZK05bkYLrVGVfSrRJ+OnBSVb2oabCGXKkxt2zf3/63/nZizOQLcTnuEBxHtwx+mS7+Gl1J5vf7idcBzu+PbUz3AcG9qcPxP+mWvF/K0q1EGm0TPU/Wb5pCq+rrwLeB/4PvvSEqunG8rwKOpHtfrvOY36FR8TngW/iZc5Cq6lPApyYduiXJWK92c6XGHJJkHbp94AtYWrCqqjqyWShNW5JvVZWFpwFJcgZdQ9eHgB+ydH8xdO89r/QPQJLvVdXzW+eQxk2SK6pq+6n/pUZRks/QnRDvWVVbJ9kIOKeqntc4mqbghK9h63sRHQ7s3h+6ADiyqu5ql6otV2rMLV8D7gQuo9sbDl0VXcNwfZJT6LagTF4K6EjXEVVVr4JHPpg7cWG4zkvyceBUln3vuWVvxPXF/D8FnsOkK8RuXxiMM5L8UVWd2TqIZuT5VbVjkssBquqOfpKURt95Sf6MR3/mdKTrMBwHXA3s1z9+E912on2bJWrMosbcsllVvbx1CM3YE+n+sOw16VjRnWhptF2c5HlV9a+tg2hGJlZp7DzpmFv2huFE4Hq6UcpHAgcA1zVNpJVxCPBfk9xPN951opfU/LaxNE0PJlmD/gJa3yPFrQzD8Ib+9rBJxwpwhekwbFFVk6e0fSjJFc3SjACLGnPLxUm2q6rFrYNo5VXVW1tn0IztCbwjyS3APdjkdVCcoDFoW1bVa5P8p6pa1K92O7t1KE1PVdkTZdg+BfwT8HtJjgJeA3ygbSRNR1U9o3UGrZJ7k+xWVRfBIw3P722cqSmLGnPLbsBbktyM0zMGx2XUg/aK1gG08pygMSc82N/emWRbuulRC9rF0XQkeXZVXZ9khdv23Po1DFV1cpJLgT+g+8z5x1XlSqmB6H9nbsOynzlPaJdIK+EdwAl9bw3opl0e2DBPcxY15hZPrIbNZdQDVVW3tM6gGXGCxvB9vm9O+EHgNOBJLJ0AptF1KPBnwNEreM6tXwPQj3O9qqq2pfvsogFJcjiwB11R40y6c4iLAIsaI2y5izAnsPRzzD3AS4GxHafs9BNpRCS5vKp2SHJVVS1MsiZwthNRJEnSqElyMnBYVd3aOotWTpLFwHOBy6vquUmeAhxbVXs3jqbH0BejALYCnkc3Fjt0k/gurKq3tcrWmis1pNHhMmqpgSSLgEOq6s7+8UbA0W79Gl3/3pahCW4dGoYk/xk4ebn33uur6tNtk2maNgGuSfJ9uivFAFTVPu0iaZruraqHk/w2yXzgNmwSOvKq6kMASc4BdqyqJf3jI4AvN4zWnEUNaXRMLKP+AEuXUX+wbSRpLCycOKmCR8YS7tAykKY0sWWo6K5STeYS1OF4e1X9w8SD/r33dsCixjB8qHUAzdglSTYEvgBcCvwa+H7bSFoJTwcemPT4Acb8QqhFDWl0nAj8Cd0vpUX9sac0SyONj3lJNqqqOwCSbIx/H0fapKtVK1xl0zKbVsq8JKl+L3Q/HnStxpk0TVV1QesMmpmqemd/97NJzgLmV9XY9mMYoBOB7yf5J7pC/qtZeu4wlvzQJo2OrwN30VXM72+cRRonR9ONxP5K//i1wFEN82j6XGUzbGcDX0ryWboP5u8AzmobSVNJsoTHWBFVVfNnMY5mKMmmwOb054NJdq+qC9um0nRU1VFJvgG8qD/01qq6vGWm1mwUKo2IJFf3XcQlzbIk29BNXAhwblVd2ziSpiHJlcAey62yuaCqtmubTNPRT9D4c5aOBD2HrlnhQ02DaVqSHEnX/+tEutfvAGD9qvpY02CaUpKPAq8DrgUm3m9lPxQNlUUNaUQk+TxwTFUtbp1FGgdJ5lfV3f2J8KNU1e2znUkrJ8mbgcOAr9BdOd4POKqqTmwaTBoDSb5XVc+f6phGT5Ib6Fa6uTJYc4LbT6TRsRvwliQ3020/CV3VfGHbWNKcdQrwKrotX5Mr/Okf2wl+xFXVCUkuYekqm31dZTP6knypqvbrx0o+6uqaf/cG46EkBwD/SPc6vp6lV/012m4C1sTtzpojXKkhjYgkm6/oeFXdMttZJEl6vCTZpKp+6t+9YUuyAPgksCtdUeNfgHdX1Q/bpdJ0JPkq8FzgXCYVNqrq4GahpFVgUUOSNJaS7PhYz1fVZbOVRZKk2ZLkwBUdr6qxnqCh4XL7iSRpXE2M/lwH2Bm4km4Lw0Lge3RbwiStZk7PGLYkx/DYr59X+0ffr4Azq+rh1kGk1WFe6wCSJLVQVS+pqpcAtwA7VtXOVbUTsAPwb23TSXNXVa3fFy7+B/DXwKbAZsD7gI+0zKZpuYSuF9E6wI7AD/qv7bGnxlDsD/wgyceSbN06jLSq3H4iSRprSa6oqu2nOiZp9XJ6xrAlOQ/Yq6oe7B+vCZzTF4s14pLMp2vu+la6lTfHA1+sqiVNg0kz4EoNSdK4uy7JsUn2SPLiJF8ArmsdShoDDyU5IMkaSeb1kzS80j8cTwXWn/T4Sf0xDUBV3Q18lW56zSbAq4HLkvxl02DSDLhSQ5I01pKsA/wFsHt/6ELgM1V1X7tU0tzn9IxhS/JW4AjgvP7Qi4EjbDY5+pLsDRwEbAGcCCyqqtuSrAtcV1UrnEwkjSqLGpKksZfkicDTq+qG1lkkaSiSPBV4E93qtnWBn1TVhW1TaSpJTgCOXdFrleQPqurcBrGkGbOoIUkaa0n2AT4OrFVVz0iyPXBkVe3TOJo0pyX5j8BngKdU1bZJFgL7VJXNQgcgyduAQ+iavF4B7AJ8p6r2bBpM0tixp4YkadwdDvw+cCdAVV0BLGgZSBoTXwAOAx4EqKqr6KYyaBgOAZ4H3NI3B90B+EXbSJqOJPsm+UGSu5LcnWRJkrtb55Jm6gmtA0iS1Nhvq+quJK1zSONm3ar6/nLvvd+2CqOVdl9V3ZeEJGtX1fVJtmodStPyMWDvqrIptuYEixqSpHF3dZI3AGskeRZwMHBx40zSOPhlki3omoSS5DXAT9tG0kr4cZINga8B30xyB/CTxpk0PT+3oKG5xJ4akqSx1nd7fz+wV3/obODDVXV/u1TS3JfkmcDngRcCdwA3A290+snwJHkxsAFwVlU90DqPHluSTwL/ga4g9cjfuqo6tVkoaRVY1JAkjbUkO9MVNRawdAVjVdXCZqGkMZJkPWBeVS1pnUUaB7kQLS0AAAdWSURBVEmOX8HhqqqDZj2MtBpY1JAkjbUkNwDvBa4GHp44XlW3NAsljYF+68KbWbagSFUd3CqTJGl47KkhSRp3v6iq01uHkMbQmcB3gcVMKihKenwlWQf4U+A5wDoTx12poaGyqCFJGneHJzkWOBf3FkuzaZ2qOrR1CGkMnQhcD/whcCRwAGDjUA2W208kSWMtyUnAs4FrWHq12L3F0uMsyXuAXwNnsGxB8fZmoaQxkOTyqtohyVVVtTDJmsDZVbVn62zSTLhSQ5I07p5bVdu1DiGNoQeAj9M16p24ylbAM5slksbDg/3tnUm2BX5G19tGGiSLGpKkcffdJNtU1bWtg0hj5lBgy6r6Zesg0pj5fJKNgA8CpwFP6u9Lg+T2E0nSWEtyHbAFcDPdEvjgSFfpcZfkNGD/qvpN6yySpOFypYYkady9vHUAaUw9BFyR5DyW7anhSFfpcZTkd4AjgF3ptnx9G/hwVf2qZS5pplypIUmSpFmX5MAVHa+qRbOdRRonSb4JXAic1B86ANijql7aLpU0cxY1JEmSJGlMJLm0qnZa7tglVbVzq0zSqpjXOoAkSZLGT5Jdk3wzyf9NclOSm5Pc1DqXNAbOS7J/knn9137AP7cOJc2UKzUkSZI065JcD7wHuJSuvwYA7uuXHl9JlgDrAQ/3h+YB9/T3q6rmNwkmzZCNQiVJktTCXVX1jdYhpHFTVeu3ziCtTq7UkCRJ0qxL8t+BNYBTWXb6yWXNQkljIslCYAGTLnJX1anNAkmrwKKGJEmSZl0/ynV5VVV7znoYaYwkOQ5YCFzD0i0oVVUHtUslzZxFDUmSJEkaE0muraptWueQVhenn0iSJGnWJdkgySeSXNJ/HZ1kg9a5pDHwnSQWNTRnuFJDkiRJsy7JV4GrgUX9oTcBz62qfdulkua+JLsDpwM/o+tnE7rtJwubBpNmyKKGJEmSZl2SK6pq+6mOSVq9kvwbcCiwmKU9NaiqW5qFklaBI10lSZLUwr1JdquqiwCS7Arc2ziTNA5urarTWoeQVhdXakiSJGnWJdmebuvJRB+NO4ADq+qqdqmkuS/Jp4EN6bagTB6n7EhXDZJFDUmSJM26JGsDrwG2oDvBuotuX/+RTYNJc1yS41dw2JGuGiyLGpIkSZp1Sc4C7gQuAx6aOF5VRzcLJUkaHIsakiRJmnVJrq6qbVvnkMZNks2AY4BdgQIuAg6pqh83DSbN0LzWASRJkjSWLk6yXesQ0hg6HjgNeCqwKV1vjRVtSZEGwZUakiRJmnVJrgW2BG6ma1YYun39C5sGk+Y4xylrrnGkqyRJklp4ResA0pj6ZZI3Al/sH78e+FXDPNIqcaWGJEmSJI2JJE8H/h54AV1PjYuBg6vq1qbBpBmyqCFJkiRJYyLJIuDdVXVH/3hj4G8d6aqhslGoJEmSJI2PhRMFDYCquh3YoWEeaZVY1JAkSZKk8TEvyUYTD/qVGvZa1GD5P68kSZIkjY+j6UYqf4Wup8Z+wFFtI0kzZ08NSZIkSRojSbYB9qQbpXxuVV3bOJI0YxY1JEmSJEnSINlTQ5IkSZIkDZJFDUmSJEmSNEgWNSRJ0shLsiBJJXHfrCRJeoRFDUmSNDKS7Jrk9CS/SnJfkhuTHAOs1TqbJEkaPTYKlSRJIyHJ/sBJwBrAlcC/AguAPYDnAZcDVFXaJJQkSaPGlRqSJKm5JOsC/0BX0DgJ2LGq3l5VLwOeDfxmBd9zSpIfJ7k/yZIk30qy3aTn392v9LgvyS+SnJ9kq/65NyS5Nsm9SW5P8p0ku83OTytJklaXJ7QOIEmSBOwKbNzf/0hVPTzxRFXdmGTBCr5nc+AC4E5gW+AlwJeArZNsCfwd8EvgfwHzgV2ATZLc2h97EDgZWBvYEdgCuGj1/liSJOnxZFFDkiSNgt+bdP+WaX7PfsC+wKbAVcDuwLOTPBVYs/83PwFOBa6tqh8nWQN4It2KkNuAr/XP3dQ/J0mSBsTtJ5IkaRTcNun+5lP94yTPAq4HPgW8D3jXpKefXFXXAYfTFTzOBn6U5Hpg66r6NfAXQIDTgRuT/Ah40er4QSRJ0uyxqCFJkkbBxcAd/f0PJHnkM0qSzVm68mLCK4EnAYuBDYGnTHou/aqLo6rqd+mKJB8FtgLe0/+bRVW1KfBU4BBgM+CDq/UnkiRJjzu3n0iSpOaq6p4kfwmcALwR2C7J9+mKDi8Dnr/ct/y8v30W8Elg++WefxrwvSQX0q0C2bU/fufE9yc5n257ynbLPSdJkgbCka6SJGlkJNmdbjvJC4D1gB8D36DbZnIDdCNd+5UYn6Prq3E38FfAP/b/mR2AW4FFwE7A79IVLM4F3llVdyT5Ml2h5CnAPXQrRd5VVT98/H9KSZK0uljUkCRJkiRJg2RPDUmSJEmSNEgWNSRJkiRJ0iBZ1JAkSZIkSYNkUUOSJEmSJA2SRQ1JkiRJkjRIFjUkSZIkSdIgWdSQJEmSJEmDZFFDkiRJkiQNkkUNSZIkSZI0SP8fiREwYyTWt+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77818"/>
            <a:ext cx="8573646" cy="4497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8864"/>
          <a:stretch/>
        </p:blipFill>
        <p:spPr>
          <a:xfrm>
            <a:off x="6150723" y="1960775"/>
            <a:ext cx="1750961" cy="28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6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tested using newly trained Model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3" y="1424059"/>
            <a:ext cx="1148606" cy="4371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3382336"/>
            <a:ext cx="2612360" cy="2038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90" y="4192527"/>
            <a:ext cx="3264828" cy="6265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5" y="1461765"/>
            <a:ext cx="2486372" cy="2000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1540405"/>
            <a:ext cx="3004976" cy="15704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13C66045-1C8F-0A4A-B6FA-48BB9E6E7D53}"/>
              </a:ext>
            </a:extLst>
          </p:cNvPr>
          <p:cNvSpPr txBox="1">
            <a:spLocks/>
          </p:cNvSpPr>
          <p:nvPr/>
        </p:nvSpPr>
        <p:spPr>
          <a:xfrm>
            <a:off x="1528693" y="5676250"/>
            <a:ext cx="8649167" cy="472609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Beginning ; </a:t>
            </a:r>
            <a:r>
              <a:rPr lang="en-CA" sz="28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CA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Intermediate ; </a:t>
            </a:r>
            <a:r>
              <a:rPr lang="en-CA" sz="28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CA" sz="2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End</a:t>
            </a:r>
            <a:endParaRPr lang="en-CA" sz="24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8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141" y="696881"/>
            <a:ext cx="7886700" cy="380481"/>
          </a:xfrm>
        </p:spPr>
        <p:txBody>
          <a:bodyPr/>
          <a:lstStyle/>
          <a:p>
            <a:r>
              <a:rPr lang="en-US" b="1" dirty="0" smtClean="0"/>
              <a:t>Classification Issues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4647"/>
            <a:ext cx="7886700" cy="4637428"/>
          </a:xfrm>
        </p:spPr>
        <p:txBody>
          <a:bodyPr/>
          <a:lstStyle/>
          <a:p>
            <a:r>
              <a:rPr lang="en-US" dirty="0" err="1" smtClean="0"/>
              <a:t>NHP_OpenCanada</a:t>
            </a:r>
            <a:r>
              <a:rPr lang="en-US" dirty="0" smtClean="0"/>
              <a:t> datasets are words or sentences</a:t>
            </a:r>
          </a:p>
          <a:p>
            <a:r>
              <a:rPr lang="en-US" dirty="0" smtClean="0"/>
              <a:t>How to form (actual) sentences from OCR output?</a:t>
            </a:r>
          </a:p>
          <a:p>
            <a:r>
              <a:rPr lang="en-US" dirty="0" smtClean="0"/>
              <a:t>Need to train the model on the same data formats (words vs sentences vs …) that will be used at inference time</a:t>
            </a:r>
          </a:p>
          <a:p>
            <a:r>
              <a:rPr lang="en-US" dirty="0" smtClean="0"/>
              <a:t>How to partition/chunk the text in an image into ordered sequences of words…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9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6" y="3014804"/>
            <a:ext cx="5116009" cy="664173"/>
          </a:xfrm>
        </p:spPr>
        <p:txBody>
          <a:bodyPr>
            <a:normAutofit/>
          </a:bodyPr>
          <a:lstStyle/>
          <a:p>
            <a:r>
              <a:rPr lang="en-US" dirty="0" smtClean="0"/>
              <a:t>Graph </a:t>
            </a:r>
            <a:r>
              <a:rPr lang="en-US" smtClean="0"/>
              <a:t>IE Strikes Again!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1" y="574927"/>
            <a:ext cx="7886700" cy="700644"/>
          </a:xfrm>
        </p:spPr>
        <p:txBody>
          <a:bodyPr>
            <a:normAutofit/>
          </a:bodyPr>
          <a:lstStyle/>
          <a:p>
            <a:r>
              <a:rPr lang="en-CA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GraphIE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13" y="1373469"/>
            <a:ext cx="2917135" cy="43598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32" y="1373469"/>
            <a:ext cx="2667342" cy="4359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45" y="1373469"/>
            <a:ext cx="3410655" cy="43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8722" y="2914980"/>
            <a:ext cx="2304673" cy="407641"/>
          </a:xfrm>
        </p:spPr>
        <p:txBody>
          <a:bodyPr/>
          <a:lstStyle/>
          <a:p>
            <a:r>
              <a:rPr lang="en-US" b="1" dirty="0" smtClean="0"/>
              <a:t>End User QA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58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764" y="1680770"/>
            <a:ext cx="3886200" cy="4114133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 smtClean="0"/>
              <a:t>the user to confirm extraction</a:t>
            </a:r>
          </a:p>
          <a:p>
            <a:r>
              <a:rPr lang="en-US" dirty="0" smtClean="0"/>
              <a:t>Allows for:</a:t>
            </a:r>
          </a:p>
          <a:p>
            <a:pPr lvl="1"/>
            <a:r>
              <a:rPr lang="en-US" dirty="0" smtClean="0"/>
              <a:t>Confirming correct extraction</a:t>
            </a:r>
          </a:p>
          <a:p>
            <a:pPr lvl="1"/>
            <a:r>
              <a:rPr lang="en-US" dirty="0" smtClean="0"/>
              <a:t>Spelling correction</a:t>
            </a:r>
          </a:p>
          <a:p>
            <a:pPr lvl="1"/>
            <a:r>
              <a:rPr lang="en-US" dirty="0" smtClean="0"/>
              <a:t>Removing unwanted words</a:t>
            </a:r>
          </a:p>
          <a:p>
            <a:pPr lvl="1"/>
            <a:r>
              <a:rPr lang="en-US" dirty="0" smtClean="0"/>
              <a:t>Adding missed words</a:t>
            </a:r>
          </a:p>
          <a:p>
            <a:r>
              <a:rPr lang="en-US" dirty="0" smtClean="0"/>
              <a:t>Back-end logic (API calls, NHP assessment, Claims assessment, Compliance assessment)</a:t>
            </a:r>
          </a:p>
          <a:p>
            <a:r>
              <a:rPr lang="en-US" dirty="0" smtClean="0"/>
              <a:t>Final report</a:t>
            </a:r>
          </a:p>
          <a:p>
            <a:pPr lvl="1"/>
            <a:r>
              <a:rPr lang="en-US" dirty="0" smtClean="0"/>
              <a:t>Assessments + reasoning</a:t>
            </a:r>
          </a:p>
          <a:p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38585" y="950614"/>
            <a:ext cx="3021469" cy="51606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1257300" y="346385"/>
            <a:ext cx="3848854" cy="538544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{Relevant Information} Proposals</a:t>
            </a:r>
            <a:endParaRPr lang="en-CA" sz="1800" b="1" dirty="0"/>
          </a:p>
        </p:txBody>
      </p:sp>
      <p:sp>
        <p:nvSpPr>
          <p:cNvPr id="8" name="Rectangle 7"/>
          <p:cNvSpPr/>
          <p:nvPr/>
        </p:nvSpPr>
        <p:spPr>
          <a:xfrm>
            <a:off x="4438585" y="1297819"/>
            <a:ext cx="3021469" cy="46231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62023" y="1457607"/>
            <a:ext cx="279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Extracted: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Medicinal Ingredients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589599" y="2507810"/>
            <a:ext cx="54321" cy="5432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Connector 11"/>
          <p:cNvSpPr/>
          <p:nvPr/>
        </p:nvSpPr>
        <p:spPr>
          <a:xfrm>
            <a:off x="4589598" y="2788502"/>
            <a:ext cx="54321" cy="5432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Connector 12"/>
          <p:cNvSpPr/>
          <p:nvPr/>
        </p:nvSpPr>
        <p:spPr>
          <a:xfrm>
            <a:off x="4588096" y="3049505"/>
            <a:ext cx="54321" cy="5432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Connector 13"/>
          <p:cNvSpPr/>
          <p:nvPr/>
        </p:nvSpPr>
        <p:spPr>
          <a:xfrm>
            <a:off x="4588095" y="3330197"/>
            <a:ext cx="54321" cy="5432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630520" y="2377384"/>
            <a:ext cx="15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Vitamin a</a:t>
            </a:r>
            <a:endParaRPr lang="en-C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42416" y="2671230"/>
            <a:ext cx="15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Vitamin b</a:t>
            </a:r>
            <a:endParaRPr lang="en-CA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42415" y="2938075"/>
            <a:ext cx="15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Vitamin c</a:t>
            </a:r>
            <a:endParaRPr lang="en-CA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642414" y="3204920"/>
            <a:ext cx="15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Vitamin d</a:t>
            </a:r>
            <a:endParaRPr lang="en-CA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1129" y="2405748"/>
            <a:ext cx="194031" cy="194031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580546" y="3578382"/>
            <a:ext cx="1323229" cy="2141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Add med. Ingredient</a:t>
            </a:r>
            <a:endParaRPr lang="en-CA" sz="105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79818" y="4313816"/>
            <a:ext cx="1937441" cy="31929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Confirm Medicinal Ingredients</a:t>
            </a:r>
            <a:endParaRPr lang="en-CA" sz="11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1129" y="2684994"/>
            <a:ext cx="194031" cy="1940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856" y="2983085"/>
            <a:ext cx="194031" cy="1940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857" y="3245852"/>
            <a:ext cx="194031" cy="1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2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781" y="2709340"/>
            <a:ext cx="2657758" cy="538544"/>
          </a:xfrm>
        </p:spPr>
        <p:txBody>
          <a:bodyPr/>
          <a:lstStyle/>
          <a:p>
            <a:r>
              <a:rPr lang="en-US" b="1" dirty="0" smtClean="0"/>
              <a:t>Compliance Assessment</a:t>
            </a:r>
            <a:endParaRPr lang="en-CA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3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602" y="2987642"/>
            <a:ext cx="1152942" cy="342545"/>
          </a:xfrm>
        </p:spPr>
        <p:txBody>
          <a:bodyPr/>
          <a:lstStyle/>
          <a:p>
            <a:r>
              <a:rPr lang="en-US" b="1" dirty="0" smtClean="0"/>
              <a:t>Problem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54" y="473399"/>
            <a:ext cx="6515098" cy="539711"/>
          </a:xfrm>
        </p:spPr>
        <p:txBody>
          <a:bodyPr>
            <a:noAutofit/>
          </a:bodyPr>
          <a:lstStyle/>
          <a:p>
            <a:r>
              <a:rPr lang="en-CA" sz="2400" b="1" dirty="0" smtClean="0">
                <a:latin typeface="Calibri (Body)"/>
              </a:rPr>
              <a:t>Database query (API Calls)</a:t>
            </a:r>
            <a:endParaRPr lang="en-CA" sz="2400" b="1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0479" y="1101529"/>
            <a:ext cx="4490113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Input OCR extraction text file (</a:t>
            </a:r>
            <a:r>
              <a:rPr lang="en-CA" dirty="0" err="1" smtClean="0"/>
              <a:t>json</a:t>
            </a:r>
            <a:r>
              <a:rPr lang="en-CA" dirty="0" smtClean="0"/>
              <a:t>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NPN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Product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Company Name</a:t>
            </a:r>
            <a:endParaRPr lang="en-CA" dirty="0"/>
          </a:p>
        </p:txBody>
      </p:sp>
      <p:sp>
        <p:nvSpPr>
          <p:cNvPr id="8" name="Down Arrow 7"/>
          <p:cNvSpPr/>
          <p:nvPr/>
        </p:nvSpPr>
        <p:spPr>
          <a:xfrm>
            <a:off x="3490270" y="2386062"/>
            <a:ext cx="245266" cy="420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490479" y="2849230"/>
            <a:ext cx="4490113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Product_License</a:t>
            </a:r>
            <a:r>
              <a:rPr lang="en-CA" dirty="0" smtClean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 smtClean="0"/>
              <a:t>Lnhpd_id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03207" y="4224961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Medical </a:t>
            </a:r>
            <a:r>
              <a:rPr lang="en-CA" dirty="0" err="1" smtClean="0"/>
              <a:t>Ingred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883391" y="3630304"/>
            <a:ext cx="777923" cy="3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0443" y="4224961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Non-Medical </a:t>
            </a:r>
            <a:r>
              <a:rPr lang="en-CA" dirty="0" err="1" smtClean="0"/>
              <a:t>Ingred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16907" y="3630304"/>
            <a:ext cx="13648" cy="41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83180" y="4224960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Med Claims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8161" y="3630304"/>
            <a:ext cx="736979" cy="3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90" y="1168429"/>
            <a:ext cx="779913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No NPN number shows up from Medical Image</a:t>
            </a:r>
          </a:p>
          <a:p>
            <a:r>
              <a:rPr lang="en-CA" dirty="0" smtClean="0">
                <a:solidFill>
                  <a:srgbClr val="002060"/>
                </a:solidFill>
              </a:rPr>
              <a:t>- Only look at Medical Product Name &amp; Company Name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921" y="119590"/>
            <a:ext cx="7886700" cy="895042"/>
          </a:xfrm>
        </p:spPr>
        <p:txBody>
          <a:bodyPr>
            <a:normAutofit/>
          </a:bodyPr>
          <a:lstStyle/>
          <a:p>
            <a:r>
              <a:rPr lang="en-CA" sz="2800" b="1" dirty="0">
                <a:latin typeface="Calibri (Body)"/>
              </a:rPr>
              <a:t>Database query</a:t>
            </a:r>
            <a:endParaRPr lang="en-CA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1178" y="2359225"/>
            <a:ext cx="3125338" cy="234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4168" y="1950130"/>
            <a:ext cx="5184453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OCR Extraction</a:t>
            </a:r>
          </a:p>
          <a:p>
            <a:r>
              <a:rPr lang="en-CA" sz="1600" dirty="0" smtClean="0"/>
              <a:t>- Product Name: chewable multi 100” complete vitamin</a:t>
            </a:r>
          </a:p>
          <a:p>
            <a:r>
              <a:rPr lang="en-CA" sz="1600" dirty="0" smtClean="0"/>
              <a:t>- Company Name: Jamieson 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2894168" y="2885459"/>
            <a:ext cx="5184453" cy="2616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Top 10 matched medical products</a:t>
            </a:r>
          </a:p>
          <a:p>
            <a:r>
              <a:rPr lang="en-CA" sz="1600" dirty="0" smtClean="0"/>
              <a:t>-  Parental 100 Complete Multivitamin</a:t>
            </a:r>
          </a:p>
          <a:p>
            <a:r>
              <a:rPr lang="en-CA" sz="1600" dirty="0" smtClean="0"/>
              <a:t>-  Parental Multi 100 Complete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100 Complete </a:t>
            </a:r>
            <a:r>
              <a:rPr lang="en-CA" sz="1600" dirty="0" err="1" smtClean="0"/>
              <a:t>MultiVitamin</a:t>
            </a:r>
            <a:endParaRPr lang="en-CA" sz="1600" dirty="0" smtClean="0"/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Women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Men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Parental 100 Complete Multivitamin with </a:t>
            </a:r>
            <a:r>
              <a:rPr lang="en-CA" sz="1600" dirty="0" err="1" smtClean="0"/>
              <a:t>Dha</a:t>
            </a:r>
            <a:endParaRPr lang="en-CA" sz="1600" dirty="0" smtClean="0"/>
          </a:p>
          <a:p>
            <a:pPr marL="285750" indent="-285750">
              <a:buFontTx/>
              <a:buChar char="-"/>
            </a:pPr>
            <a:r>
              <a:rPr lang="en-CA" sz="1600" dirty="0" smtClean="0"/>
              <a:t>Chewable Tropical Vitamin D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Women 50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</a:t>
            </a:r>
            <a:r>
              <a:rPr lang="en-CA" sz="1600" dirty="0" err="1" smtClean="0"/>
              <a:t>Complete</a:t>
            </a:r>
            <a:r>
              <a:rPr lang="en-CA" sz="1600" dirty="0" smtClean="0"/>
              <a:t> Chewable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894168" y="5544337"/>
            <a:ext cx="5184453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Correct One</a:t>
            </a:r>
          </a:p>
          <a:p>
            <a:r>
              <a:rPr lang="en-CA" sz="1600" dirty="0" smtClean="0"/>
              <a:t>-</a:t>
            </a:r>
            <a:r>
              <a:rPr lang="en-CA" sz="1600" b="1" dirty="0" smtClean="0"/>
              <a:t>100% Complete Chewable Multivitamin For Adults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153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921" y="-55474"/>
            <a:ext cx="7886700" cy="895042"/>
          </a:xfrm>
        </p:spPr>
        <p:txBody>
          <a:bodyPr>
            <a:normAutofit/>
          </a:bodyPr>
          <a:lstStyle/>
          <a:p>
            <a:r>
              <a:rPr lang="en-CA" sz="2800" b="1" dirty="0">
                <a:latin typeface="Calibri (Body)"/>
              </a:rPr>
              <a:t>Database query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4025" y="3720234"/>
            <a:ext cx="5184453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OCR Extraction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Product Name: </a:t>
            </a:r>
            <a:r>
              <a:rPr lang="en-CA" sz="1600" dirty="0" err="1" smtClean="0"/>
              <a:t>lofthouse’s</a:t>
            </a:r>
            <a:r>
              <a:rPr lang="en-CA" sz="1600" dirty="0" smtClean="0"/>
              <a:t> </a:t>
            </a:r>
            <a:r>
              <a:rPr lang="en-CA" sz="1600" dirty="0" err="1" smtClean="0"/>
              <a:t>fishermans</a:t>
            </a:r>
            <a:r>
              <a:rPr lang="en-CA" sz="1600" dirty="0" smtClean="0"/>
              <a:t> friend </a:t>
            </a:r>
            <a:r>
              <a:rPr lang="en-CA" sz="1600" dirty="0" err="1" smtClean="0"/>
              <a:t>surose</a:t>
            </a:r>
            <a:r>
              <a:rPr lang="en-CA" sz="1600" dirty="0" smtClean="0"/>
              <a:t> free lemon sans sucrose</a:t>
            </a:r>
          </a:p>
          <a:p>
            <a:r>
              <a:rPr lang="en-CA" sz="1600" dirty="0" smtClean="0"/>
              <a:t>-  Company Name: LOFTHOUSE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64025" y="5088790"/>
            <a:ext cx="4538515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Correct One</a:t>
            </a:r>
          </a:p>
          <a:p>
            <a:r>
              <a:rPr lang="en-CA" sz="1600" dirty="0" smtClean="0"/>
              <a:t>-Company: TFB &amp; Associates Ltd.</a:t>
            </a:r>
            <a:endParaRPr lang="en-CA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702" r="1044" b="20199"/>
          <a:stretch/>
        </p:blipFill>
        <p:spPr>
          <a:xfrm>
            <a:off x="191921" y="839568"/>
            <a:ext cx="4515962" cy="27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7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757" y="3014804"/>
            <a:ext cx="4156342" cy="664173"/>
          </a:xfrm>
        </p:spPr>
        <p:txBody>
          <a:bodyPr/>
          <a:lstStyle/>
          <a:p>
            <a:r>
              <a:rPr lang="en-US" dirty="0" smtClean="0"/>
              <a:t>NPN Identification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37" y="823864"/>
            <a:ext cx="7886700" cy="378759"/>
          </a:xfrm>
        </p:spPr>
        <p:txBody>
          <a:bodyPr/>
          <a:lstStyle/>
          <a:p>
            <a:r>
              <a:rPr lang="en-CA" b="1" dirty="0" smtClean="0"/>
              <a:t>NPN Extraction Stats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Purpose: To compare the NPN extracted from the annotated images to the NPN extracted from the OCR</a:t>
            </a:r>
          </a:p>
          <a:p>
            <a:r>
              <a:rPr lang="en-CA" dirty="0" smtClean="0"/>
              <a:t>Annotated Dataset: 875 products</a:t>
            </a:r>
          </a:p>
          <a:p>
            <a:r>
              <a:rPr lang="en-CA" dirty="0" smtClean="0"/>
              <a:t>642 labelled NPN</a:t>
            </a:r>
          </a:p>
          <a:p>
            <a:r>
              <a:rPr lang="en-CA" dirty="0" smtClean="0"/>
              <a:t>580 contain a digit</a:t>
            </a:r>
          </a:p>
          <a:p>
            <a:r>
              <a:rPr lang="en-CA" dirty="0" smtClean="0"/>
              <a:t>571 (88.9%) have a useable partial NPN, i.e. 3-8 digit NPN that can be used to query the LNHPD database</a:t>
            </a:r>
          </a:p>
        </p:txBody>
      </p:sp>
    </p:spTree>
    <p:extLst>
      <p:ext uri="{BB962C8B-B14F-4D97-AF65-F5344CB8AC3E}">
        <p14:creationId xmlns:p14="http://schemas.microsoft.com/office/powerpoint/2010/main" val="27717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804" y="679009"/>
            <a:ext cx="7886700" cy="414973"/>
          </a:xfrm>
        </p:spPr>
        <p:txBody>
          <a:bodyPr/>
          <a:lstStyle/>
          <a:p>
            <a:r>
              <a:rPr lang="en-CA" b="1" dirty="0" smtClean="0"/>
              <a:t>Comparing the NPN extract with OCR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Comparing the same 642 images with the OCR extract</a:t>
            </a:r>
          </a:p>
          <a:p>
            <a:r>
              <a:rPr lang="en-CA" dirty="0" smtClean="0"/>
              <a:t>501 (78%.0) match exactly with the annotated image extract</a:t>
            </a:r>
          </a:p>
          <a:p>
            <a:r>
              <a:rPr lang="en-CA" dirty="0" smtClean="0"/>
              <a:t>510 (79.4%) partially match (first 3 digits) with the annotated image extract</a:t>
            </a:r>
          </a:p>
          <a:p>
            <a:endParaRPr lang="en-CA" dirty="0"/>
          </a:p>
          <a:p>
            <a:endParaRPr lang="en-CA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6310" y="3739192"/>
          <a:ext cx="8534400" cy="1965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472"/>
                <a:gridCol w="1079942"/>
                <a:gridCol w="4298003"/>
                <a:gridCol w="928255"/>
                <a:gridCol w="540327"/>
                <a:gridCol w="484910"/>
                <a:gridCol w="429491"/>
              </a:tblGrid>
              <a:tr h="308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 smtClean="0">
                          <a:effectLst/>
                          <a:latin typeface="+mn-lt"/>
                        </a:rPr>
                        <a:t>npn_annot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filename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all_text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npn_text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 smtClean="0">
                          <a:effectLst/>
                          <a:latin typeface="+mn-lt"/>
                        </a:rPr>
                        <a:t>npn_ocr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correct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correct2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80037353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Wobenzym ps_1.jpg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80037353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polarated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baldbya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wobenzym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resooe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os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colala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noten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a factor in ankle joint injury recuperation relieves pain associated…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 80037353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80037353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80037553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Wobenzym ps_2.jpg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medor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,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80037553 mores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hobenzym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ds ne to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afactor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80037553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80037553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3086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Zuccarin Diet_1.jpg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natural health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prodact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produit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de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santa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natural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laturally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sourced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dirty="0">
                          <a:effectLst/>
                          <a:latin typeface="+mn-lt"/>
                        </a:rPr>
                        <a:t> 80066200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npn 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80066200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1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44034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80005483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>
                          <a:effectLst/>
                          <a:latin typeface="+mn-lt"/>
                        </a:rPr>
                        <a:t>Wn pharma multivitamin daily_1.jpg</a:t>
                      </a:r>
                      <a:endParaRPr lang="en-CA" sz="9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>
                          <a:effectLst/>
                          <a:latin typeface="+mn-lt"/>
                        </a:rPr>
                        <a:t>6 25273! </a:t>
                      </a:r>
                      <a:r>
                        <a:rPr lang="fr-FR" sz="900" dirty="0" err="1">
                          <a:effectLst/>
                          <a:latin typeface="+mn-lt"/>
                        </a:rPr>
                        <a:t>multivitamines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900" dirty="0" err="1">
                          <a:effectLst/>
                          <a:latin typeface="+mn-lt"/>
                        </a:rPr>
                        <a:t>czleo</a:t>
                      </a:r>
                      <a:r>
                        <a:rPr lang="fr-FR" sz="900" dirty="0">
                          <a:effectLst/>
                          <a:latin typeface="+mn-lt"/>
                        </a:rPr>
                        <a:t> un par jour a lot [7455 maintient une bonne sante 80005483…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80005483 </a:t>
                      </a:r>
                      <a:r>
                        <a:rPr lang="en-CA" sz="900" dirty="0" err="1">
                          <a:effectLst/>
                          <a:latin typeface="+mn-lt"/>
                        </a:rPr>
                        <a:t>npn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80005483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900" dirty="0">
                          <a:effectLst/>
                          <a:latin typeface="+mn-lt"/>
                        </a:rPr>
                        <a:t>1</a:t>
                      </a:r>
                      <a:endParaRPr lang="en-CA" sz="9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573" marR="17573" marT="0" marB="0"/>
                </a:tc>
              </a:tr>
              <a:tr h="290194"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Zytec Germ Buster_1.jpg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zytec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 germ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busterâ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€™ alcohol some free hand sanitizer foam with 80054/83 is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alourizers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ancel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npn</a:t>
                      </a:r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kills harmful bacteria or germs 550 ml 1186 </a:t>
                      </a:r>
                      <a:r>
                        <a:rPr lang="en-CA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flozj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80054/83 npn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8005483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144" marR="7144" marT="714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62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60" y="2888054"/>
            <a:ext cx="1399326" cy="514561"/>
          </a:xfrm>
        </p:spPr>
        <p:txBody>
          <a:bodyPr/>
          <a:lstStyle/>
          <a:p>
            <a:r>
              <a:rPr lang="en-US" b="1" dirty="0" smtClean="0"/>
              <a:t>Future Work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4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296" y="488652"/>
            <a:ext cx="7886700" cy="452909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7485"/>
            <a:ext cx="7886700" cy="4664589"/>
          </a:xfrm>
        </p:spPr>
        <p:txBody>
          <a:bodyPr/>
          <a:lstStyle/>
          <a:p>
            <a:r>
              <a:rPr lang="en-US" dirty="0" smtClean="0"/>
              <a:t>Finish building the word classifier</a:t>
            </a:r>
          </a:p>
          <a:p>
            <a:pPr lvl="1"/>
            <a:r>
              <a:rPr lang="en-US" dirty="0" smtClean="0"/>
              <a:t>Iterate and improve on </a:t>
            </a:r>
            <a:r>
              <a:rPr lang="en-US" dirty="0" err="1" smtClean="0"/>
              <a:t>BioNER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Finish product lookup in LNHPD database</a:t>
            </a:r>
          </a:p>
          <a:p>
            <a:pPr lvl="1"/>
            <a:r>
              <a:rPr lang="en-US" dirty="0" smtClean="0"/>
              <a:t>NPN based search</a:t>
            </a:r>
          </a:p>
          <a:p>
            <a:pPr lvl="1"/>
            <a:r>
              <a:rPr lang="en-US" dirty="0" smtClean="0"/>
              <a:t>Product and company name based search</a:t>
            </a:r>
          </a:p>
          <a:p>
            <a:r>
              <a:rPr lang="en-US" dirty="0" smtClean="0"/>
              <a:t>Claims</a:t>
            </a:r>
          </a:p>
          <a:p>
            <a:pPr lvl="1"/>
            <a:r>
              <a:rPr lang="en-US" dirty="0" smtClean="0"/>
              <a:t>Generate claim proposals</a:t>
            </a:r>
          </a:p>
          <a:p>
            <a:pPr lvl="1"/>
            <a:r>
              <a:rPr lang="en-US" dirty="0" smtClean="0"/>
              <a:t>Claim assessment</a:t>
            </a:r>
          </a:p>
          <a:p>
            <a:r>
              <a:rPr lang="en-US" dirty="0" smtClean="0"/>
              <a:t>Compliance Assessment</a:t>
            </a:r>
          </a:p>
          <a:p>
            <a:pPr lvl="1"/>
            <a:r>
              <a:rPr lang="en-US" dirty="0" smtClean="0"/>
              <a:t>Database calls</a:t>
            </a:r>
          </a:p>
          <a:p>
            <a:pPr lvl="1"/>
            <a:r>
              <a:rPr lang="en-US" dirty="0" smtClean="0"/>
              <a:t>Business logic</a:t>
            </a:r>
          </a:p>
          <a:p>
            <a:r>
              <a:rPr lang="en-US" dirty="0" smtClean="0"/>
              <a:t>Web App front end</a:t>
            </a:r>
          </a:p>
          <a:p>
            <a:pPr lvl="1"/>
            <a:r>
              <a:rPr lang="en-US" dirty="0" smtClean="0"/>
              <a:t>new casual with extensive web dev experience starts ~ Feb.20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Final prototype delivered: March 31, 2020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4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C66045-1C8F-0A4A-B6FA-48BB9E6E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243" y="2448739"/>
            <a:ext cx="5392398" cy="2422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/</a:t>
            </a:r>
          </a:p>
          <a:p>
            <a:pPr marL="0" indent="0" algn="ctr">
              <a:buNone/>
            </a:pPr>
            <a:r>
              <a:rPr lang="en-CA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 </a:t>
            </a:r>
            <a:r>
              <a:rPr lang="en-CA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vous</a:t>
            </a:r>
            <a:r>
              <a:rPr lang="en-CA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remercie</a:t>
            </a:r>
            <a:endParaRPr lang="en-CA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CA" sz="2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773" y="1586821"/>
            <a:ext cx="2304818" cy="4588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2604" y="2227260"/>
            <a:ext cx="3868340" cy="68761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Classification</a:t>
            </a:r>
            <a:endParaRPr lang="en-CA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4397" y="2999657"/>
            <a:ext cx="3868340" cy="344236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Detect and recognize text</a:t>
            </a:r>
          </a:p>
          <a:p>
            <a:r>
              <a:rPr lang="en-US" sz="1600" dirty="0" smtClean="0"/>
              <a:t>Fuzzy matching</a:t>
            </a:r>
          </a:p>
          <a:p>
            <a:r>
              <a:rPr lang="en-US" sz="1600" dirty="0" smtClean="0"/>
              <a:t>Classification to a Type</a:t>
            </a:r>
            <a:endParaRPr lang="en-CA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804576" y="2227260"/>
            <a:ext cx="3887391" cy="687614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sz="2200" b="1" dirty="0" smtClean="0">
                <a:latin typeface="+mn-lt"/>
              </a:rPr>
              <a:t>Human Annotation</a:t>
            </a:r>
            <a:endParaRPr lang="en-CA" sz="2200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5736380" y="2999657"/>
            <a:ext cx="2955587" cy="2947785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/>
              <a:t>Annotate image area to a type</a:t>
            </a:r>
          </a:p>
          <a:p>
            <a:pPr algn="r"/>
            <a:r>
              <a:rPr lang="en-US" sz="1600" dirty="0" smtClean="0"/>
              <a:t>Recognize text inside each area</a:t>
            </a:r>
            <a:endParaRPr lang="en-CA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 txBox="1">
            <a:spLocks/>
          </p:cNvSpPr>
          <p:nvPr/>
        </p:nvSpPr>
        <p:spPr>
          <a:xfrm>
            <a:off x="722245" y="408630"/>
            <a:ext cx="7123307" cy="7006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" u="none" kern="1200">
                <a:solidFill>
                  <a:schemeClr val="tx1"/>
                </a:solidFill>
                <a:latin typeface="Arial MT Std" panose="020B0402020200020204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Update on OCR</a:t>
            </a:r>
            <a:endParaRPr lang="en-US" sz="3200" b="1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1431" y="3850547"/>
            <a:ext cx="234892" cy="7969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959604" y="1592317"/>
            <a:ext cx="1107346" cy="4713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4033532" y="1060412"/>
            <a:ext cx="136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Company Name</a:t>
            </a:r>
            <a:endParaRPr lang="en-CA" sz="1400" b="1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/>
          <p:cNvCxnSpPr>
            <a:stCxn id="9" idx="0"/>
            <a:endCxn id="13" idx="2"/>
          </p:cNvCxnSpPr>
          <p:nvPr/>
        </p:nvCxnSpPr>
        <p:spPr>
          <a:xfrm flipV="1">
            <a:off x="4498182" y="1368189"/>
            <a:ext cx="218358" cy="21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64391" y="4154208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NPN</a:t>
            </a:r>
            <a:endParaRPr lang="en-CA" sz="1400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/>
          <p:cNvCxnSpPr>
            <a:stCxn id="11" idx="1"/>
            <a:endCxn id="17" idx="3"/>
          </p:cNvCxnSpPr>
          <p:nvPr/>
        </p:nvCxnSpPr>
        <p:spPr>
          <a:xfrm flipH="1">
            <a:off x="3182482" y="4249024"/>
            <a:ext cx="298949" cy="5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4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323" y="579186"/>
            <a:ext cx="1761464" cy="498176"/>
          </a:xfrm>
        </p:spPr>
        <p:txBody>
          <a:bodyPr/>
          <a:lstStyle/>
          <a:p>
            <a:r>
              <a:rPr lang="en-US" b="1" dirty="0" smtClean="0"/>
              <a:t>Problem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3164"/>
            <a:ext cx="7886700" cy="47189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Health Canada (HC) agents regulate the sales of “Natural Health Products” (NHP)</a:t>
            </a:r>
          </a:p>
          <a:p>
            <a:r>
              <a:rPr lang="en-US" dirty="0" smtClean="0"/>
              <a:t>Basic HC agent assessment logic:</a:t>
            </a:r>
          </a:p>
          <a:p>
            <a:r>
              <a:rPr lang="en-US" dirty="0" err="1" smtClean="0"/>
              <a:t>Product_compliant</a:t>
            </a:r>
            <a:r>
              <a:rPr lang="en-US" dirty="0" smtClean="0"/>
              <a:t> = True</a:t>
            </a:r>
          </a:p>
          <a:p>
            <a:r>
              <a:rPr lang="en-US" dirty="0" smtClean="0"/>
              <a:t>If NHP: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can_find_product_in_LNHPD_database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ingredients_in_database_don’t_match_ingredients_on_product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Product_compliant</a:t>
            </a:r>
            <a:r>
              <a:rPr lang="en-US" dirty="0" smtClean="0"/>
              <a:t> = False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company_name_and_address_not_on_product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Product_compliant</a:t>
            </a:r>
            <a:r>
              <a:rPr lang="en-US" dirty="0" smtClean="0"/>
              <a:t> = False	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each_ingredient_on_image</a:t>
            </a:r>
            <a:r>
              <a:rPr lang="en-US" dirty="0" smtClean="0"/>
              <a:t>:</a:t>
            </a:r>
          </a:p>
          <a:p>
            <a:pPr lvl="3"/>
            <a:r>
              <a:rPr lang="en-US" dirty="0" smtClean="0"/>
              <a:t>If </a:t>
            </a:r>
            <a:r>
              <a:rPr lang="en-US" dirty="0" err="1" smtClean="0"/>
              <a:t>ingredient_is_prohibited</a:t>
            </a:r>
            <a:r>
              <a:rPr lang="en-US" dirty="0" smtClean="0"/>
              <a:t>: # schedule A, ….</a:t>
            </a:r>
          </a:p>
          <a:p>
            <a:pPr lvl="4"/>
            <a:r>
              <a:rPr lang="en-US" dirty="0" err="1" smtClean="0"/>
              <a:t>Product_compliant</a:t>
            </a:r>
            <a:r>
              <a:rPr lang="en-US" dirty="0" smtClean="0"/>
              <a:t> = False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claims_on_product</a:t>
            </a:r>
            <a:r>
              <a:rPr lang="en-US" dirty="0" smtClean="0"/>
              <a:t> != </a:t>
            </a:r>
            <a:r>
              <a:rPr lang="en-US" dirty="0" err="1" smtClean="0"/>
              <a:t>claims_approved_in_product_license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Product_compliant</a:t>
            </a:r>
            <a:r>
              <a:rPr lang="en-US" dirty="0" smtClean="0"/>
              <a:t> = False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Else:</a:t>
            </a:r>
          </a:p>
          <a:p>
            <a:pPr lvl="2"/>
            <a:r>
              <a:rPr lang="en-US" dirty="0"/>
              <a:t>For </a:t>
            </a:r>
            <a:r>
              <a:rPr lang="en-US" dirty="0" err="1" smtClean="0"/>
              <a:t>each_ingredient_on</a:t>
            </a:r>
            <a:r>
              <a:rPr lang="en-US" dirty="0" err="1"/>
              <a:t>_</a:t>
            </a:r>
            <a:r>
              <a:rPr lang="en-US" dirty="0" err="1" smtClean="0"/>
              <a:t>image</a:t>
            </a:r>
            <a:r>
              <a:rPr lang="en-US" dirty="0"/>
              <a:t>:</a:t>
            </a:r>
          </a:p>
          <a:p>
            <a:pPr lvl="3"/>
            <a:r>
              <a:rPr lang="en-US" dirty="0"/>
              <a:t>If </a:t>
            </a:r>
            <a:r>
              <a:rPr lang="en-US" dirty="0" err="1" smtClean="0"/>
              <a:t>ingredient_is_prohibited</a:t>
            </a:r>
            <a:r>
              <a:rPr lang="en-US" dirty="0"/>
              <a:t>: # schedule A, </a:t>
            </a:r>
            <a:r>
              <a:rPr lang="en-US" dirty="0" smtClean="0"/>
              <a:t>….</a:t>
            </a:r>
          </a:p>
          <a:p>
            <a:pPr lvl="4"/>
            <a:r>
              <a:rPr lang="en-US" dirty="0" err="1"/>
              <a:t>Product_compliant</a:t>
            </a:r>
            <a:r>
              <a:rPr lang="en-US" dirty="0"/>
              <a:t> = </a:t>
            </a:r>
            <a:r>
              <a:rPr lang="en-US" dirty="0" smtClean="0"/>
              <a:t>False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/>
              <a:t>claims_on_product_break_rules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/>
              <a:t>Product_compliant</a:t>
            </a:r>
            <a:r>
              <a:rPr lang="en-US" dirty="0"/>
              <a:t> = </a:t>
            </a:r>
            <a:r>
              <a:rPr lang="en-US" dirty="0" smtClean="0"/>
              <a:t>False</a:t>
            </a:r>
          </a:p>
          <a:p>
            <a:r>
              <a:rPr lang="en-US" dirty="0" smtClean="0"/>
              <a:t>Else:</a:t>
            </a:r>
            <a:endParaRPr lang="en-US" dirty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Return </a:t>
            </a:r>
            <a:r>
              <a:rPr lang="en-US" dirty="0" err="1" smtClean="0"/>
              <a:t>Product_compliant</a:t>
            </a:r>
            <a:r>
              <a:rPr lang="en-US" dirty="0" smtClean="0"/>
              <a:t> and </a:t>
            </a:r>
            <a:r>
              <a:rPr lang="en-US" dirty="0" err="1" smtClean="0"/>
              <a:t>report_explaining_why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63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3" y="1514404"/>
            <a:ext cx="2304818" cy="45887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 txBox="1">
            <a:spLocks/>
          </p:cNvSpPr>
          <p:nvPr/>
        </p:nvSpPr>
        <p:spPr>
          <a:xfrm>
            <a:off x="722245" y="408630"/>
            <a:ext cx="7123307" cy="7006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" u="none" kern="1200">
                <a:solidFill>
                  <a:schemeClr val="tx1"/>
                </a:solidFill>
                <a:latin typeface="Arial MT Std" panose="020B0402020200020204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Annotated areas are save in JSON</a:t>
            </a:r>
            <a:endParaRPr lang="en-US" sz="32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0888"/>
          <a:stretch/>
        </p:blipFill>
        <p:spPr>
          <a:xfrm>
            <a:off x="3061982" y="1866741"/>
            <a:ext cx="5596135" cy="29765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5969" y="1490057"/>
            <a:ext cx="1107346" cy="4713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266576" y="3322040"/>
            <a:ext cx="1352473" cy="15212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770726" y="1514404"/>
            <a:ext cx="3887391" cy="68761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Annotation JSON</a:t>
            </a:r>
            <a:endParaRPr lang="en-CA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 txBox="1">
            <a:spLocks/>
          </p:cNvSpPr>
          <p:nvPr/>
        </p:nvSpPr>
        <p:spPr>
          <a:xfrm>
            <a:off x="722245" y="408629"/>
            <a:ext cx="7123307" cy="821697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" u="none" kern="1200">
                <a:solidFill>
                  <a:schemeClr val="tx1"/>
                </a:solidFill>
                <a:latin typeface="Arial MT Std" panose="020B0402020200020204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Extract text in the area</a:t>
            </a:r>
          </a:p>
          <a:p>
            <a:r>
              <a:rPr lang="en-US" sz="3200" b="1" dirty="0" smtClean="0">
                <a:latin typeface="+mn-lt"/>
              </a:rPr>
              <a:t>to serve as test data</a:t>
            </a:r>
            <a:endParaRPr lang="en-US" sz="32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984"/>
          <a:stretch/>
        </p:blipFill>
        <p:spPr>
          <a:xfrm>
            <a:off x="4096500" y="1961432"/>
            <a:ext cx="4470039" cy="4002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3" y="1514404"/>
            <a:ext cx="2304818" cy="45887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5969" y="1490057"/>
            <a:ext cx="1107346" cy="4713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00095" y="2763920"/>
            <a:ext cx="1107346" cy="4713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35906" y="1506184"/>
            <a:ext cx="3887391" cy="68761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OCR of Annotation JSON</a:t>
            </a:r>
            <a:endParaRPr lang="en-CA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2" y="1586821"/>
            <a:ext cx="2304818" cy="4588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2722"/>
          <a:stretch/>
        </p:blipFill>
        <p:spPr>
          <a:xfrm>
            <a:off x="4533231" y="1676098"/>
            <a:ext cx="3957895" cy="4613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77481" y="3464754"/>
            <a:ext cx="341283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Which text in the OCR dump is the Company Name?</a:t>
            </a:r>
            <a:endParaRPr lang="en-CA" sz="20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 txBox="1">
            <a:spLocks/>
          </p:cNvSpPr>
          <p:nvPr/>
        </p:nvSpPr>
        <p:spPr>
          <a:xfrm>
            <a:off x="722245" y="408630"/>
            <a:ext cx="7123307" cy="7006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" u="none" kern="1200">
                <a:solidFill>
                  <a:schemeClr val="tx1"/>
                </a:solidFill>
                <a:latin typeface="Arial MT Std" panose="020B0402020200020204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Recognize the text for each type</a:t>
            </a:r>
            <a:endParaRPr lang="en-US" sz="3200" b="1" dirty="0"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147442" y="1269934"/>
            <a:ext cx="3887391" cy="68761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Raw OCR of Image</a:t>
            </a:r>
            <a:endParaRPr lang="en-CA" sz="2000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Left Bracket 4"/>
          <p:cNvSpPr/>
          <p:nvPr/>
        </p:nvSpPr>
        <p:spPr>
          <a:xfrm>
            <a:off x="2466419" y="3540309"/>
            <a:ext cx="278642" cy="523220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Left Bracket 10"/>
          <p:cNvSpPr/>
          <p:nvPr/>
        </p:nvSpPr>
        <p:spPr>
          <a:xfrm flipH="1">
            <a:off x="5860796" y="3557087"/>
            <a:ext cx="288581" cy="523220"/>
          </a:xfrm>
          <a:prstGeom prst="leftBracke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8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723532"/>
            <a:ext cx="2375160" cy="414973"/>
          </a:xfrm>
        </p:spPr>
        <p:txBody>
          <a:bodyPr/>
          <a:lstStyle/>
          <a:p>
            <a:r>
              <a:rPr lang="en-US" b="1" dirty="0" smtClean="0"/>
              <a:t>Cyclops Project Scope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5181"/>
            <a:ext cx="7886700" cy="4546894"/>
          </a:xfrm>
        </p:spPr>
        <p:txBody>
          <a:bodyPr/>
          <a:lstStyle/>
          <a:p>
            <a:r>
              <a:rPr lang="en-US" dirty="0" smtClean="0"/>
              <a:t>Develop a </a:t>
            </a:r>
            <a:r>
              <a:rPr lang="en-US" dirty="0" err="1" smtClean="0"/>
              <a:t>WebApp</a:t>
            </a:r>
            <a:r>
              <a:rPr lang="en-US" dirty="0" smtClean="0"/>
              <a:t> prototype for HC agents that can:</a:t>
            </a:r>
          </a:p>
          <a:p>
            <a:r>
              <a:rPr lang="en-US" dirty="0" smtClean="0"/>
              <a:t> identify from images:</a:t>
            </a:r>
          </a:p>
          <a:p>
            <a:pPr lvl="1"/>
            <a:r>
              <a:rPr lang="en-US" dirty="0" smtClean="0"/>
              <a:t>NHP number</a:t>
            </a:r>
          </a:p>
          <a:p>
            <a:pPr lvl="1"/>
            <a:r>
              <a:rPr lang="en-US" dirty="0" smtClean="0"/>
              <a:t>List of ingredients (medicinal and non-medicinal)</a:t>
            </a:r>
          </a:p>
          <a:p>
            <a:pPr lvl="1"/>
            <a:r>
              <a:rPr lang="en-US" dirty="0" smtClean="0"/>
              <a:t>Company Name &amp; Address</a:t>
            </a:r>
          </a:p>
          <a:p>
            <a:pPr lvl="1"/>
            <a:r>
              <a:rPr lang="en-US" dirty="0" smtClean="0"/>
              <a:t>Product Name</a:t>
            </a:r>
          </a:p>
          <a:p>
            <a:pPr lvl="1"/>
            <a:r>
              <a:rPr lang="en-US" dirty="0" smtClean="0"/>
              <a:t>Claims</a:t>
            </a:r>
          </a:p>
          <a:p>
            <a:r>
              <a:rPr lang="en-US" dirty="0" smtClean="0"/>
              <a:t>Allow users to validate extracted text</a:t>
            </a:r>
          </a:p>
          <a:p>
            <a:r>
              <a:rPr lang="en-US" dirty="0" smtClean="0"/>
              <a:t>Perform back-end logic, communicating with required databases via API calls</a:t>
            </a:r>
          </a:p>
          <a:p>
            <a:r>
              <a:rPr lang="en-US" dirty="0" smtClean="0"/>
              <a:t>Provide a final report and assessment on compliance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1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48" y="1240323"/>
            <a:ext cx="2005908" cy="414973"/>
          </a:xfrm>
        </p:spPr>
        <p:txBody>
          <a:bodyPr/>
          <a:lstStyle/>
          <a:p>
            <a:r>
              <a:rPr lang="en-US" b="1" dirty="0" smtClean="0"/>
              <a:t>Not so simple…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913" y="362604"/>
            <a:ext cx="6017635" cy="3629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691" y="3991629"/>
            <a:ext cx="6313501" cy="289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709" y="2244428"/>
            <a:ext cx="3974400" cy="46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1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588" y="3051017"/>
            <a:ext cx="3074217" cy="414973"/>
          </a:xfrm>
        </p:spPr>
        <p:txBody>
          <a:bodyPr/>
          <a:lstStyle/>
          <a:p>
            <a:r>
              <a:rPr lang="en-US" dirty="0" smtClean="0"/>
              <a:t>Oh, and there are no labels…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525" y="633743"/>
            <a:ext cx="2730186" cy="324438"/>
          </a:xfrm>
        </p:spPr>
        <p:txBody>
          <a:bodyPr/>
          <a:lstStyle/>
          <a:p>
            <a:r>
              <a:rPr lang="en-US" b="1" dirty="0" smtClean="0"/>
              <a:t>Proposed Solution Pipeline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41453950"/>
              </p:ext>
            </p:extLst>
          </p:nvPr>
        </p:nvGraphicFramePr>
        <p:xfrm>
          <a:off x="186893" y="1350194"/>
          <a:ext cx="7263384" cy="449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21255" y="4543927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Completed</a:t>
            </a:r>
            <a:endParaRPr lang="en-CA" dirty="0"/>
          </a:p>
        </p:txBody>
      </p:sp>
      <p:sp>
        <p:nvSpPr>
          <p:cNvPr id="7" name="Oval 6"/>
          <p:cNvSpPr/>
          <p:nvPr/>
        </p:nvSpPr>
        <p:spPr>
          <a:xfrm>
            <a:off x="5557831" y="4614293"/>
            <a:ext cx="256032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5521255" y="5286984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Pending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5557831" y="5357350"/>
            <a:ext cx="256032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5521255" y="4913259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Will be done soon</a:t>
            </a:r>
            <a:endParaRPr lang="en-CA" dirty="0"/>
          </a:p>
        </p:txBody>
      </p:sp>
      <p:sp>
        <p:nvSpPr>
          <p:cNvPr id="11" name="Oval 10"/>
          <p:cNvSpPr/>
          <p:nvPr/>
        </p:nvSpPr>
        <p:spPr>
          <a:xfrm>
            <a:off x="5557831" y="4983625"/>
            <a:ext cx="256032" cy="2286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25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288" y="3032909"/>
            <a:ext cx="675049" cy="351599"/>
          </a:xfrm>
        </p:spPr>
        <p:txBody>
          <a:bodyPr/>
          <a:lstStyle/>
          <a:p>
            <a:r>
              <a:rPr lang="en-US" b="1" dirty="0" smtClean="0"/>
              <a:t>OCR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0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EAC6E9-255A-484E-A669-E02DDDC13278}" vid="{3201416B-F19C-BE45-84D4-6EBE33D2DD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</Template>
  <TotalTime>91418</TotalTime>
  <Words>1506</Words>
  <Application>Microsoft Office PowerPoint</Application>
  <PresentationFormat>On-screen Show (4:3)</PresentationFormat>
  <Paragraphs>358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MT Std</vt:lpstr>
      <vt:lpstr>Calibri</vt:lpstr>
      <vt:lpstr>Calibri (Body)</vt:lpstr>
      <vt:lpstr>Consolas</vt:lpstr>
      <vt:lpstr>Tahoma</vt:lpstr>
      <vt:lpstr>Times New Roman</vt:lpstr>
      <vt:lpstr>Wingdings</vt:lpstr>
      <vt:lpstr>Office Theme</vt:lpstr>
      <vt:lpstr>Cyclops Project</vt:lpstr>
      <vt:lpstr>Overview</vt:lpstr>
      <vt:lpstr>Problem</vt:lpstr>
      <vt:lpstr>Problem</vt:lpstr>
      <vt:lpstr>Cyclops Project Scope</vt:lpstr>
      <vt:lpstr>Not so simple…</vt:lpstr>
      <vt:lpstr>Oh, and there are no labels…</vt:lpstr>
      <vt:lpstr>Proposed Solution Pipeline</vt:lpstr>
      <vt:lpstr>OCR</vt:lpstr>
      <vt:lpstr>Text Detection: Character Region Awareness for Text Detection (CRAFT)</vt:lpstr>
      <vt:lpstr>Text Recognition: Deep Text Recognition (DTR)</vt:lpstr>
      <vt:lpstr>OCR Pipeline</vt:lpstr>
      <vt:lpstr>Examples</vt:lpstr>
      <vt:lpstr>Fuzzy Matching Strategy</vt:lpstr>
      <vt:lpstr>Build Master Vocabulary</vt:lpstr>
      <vt:lpstr>Pre Word Classification Pipeline</vt:lpstr>
      <vt:lpstr>Pre Word Classification Pipeline</vt:lpstr>
      <vt:lpstr>Fuzzy Matching v2.0</vt:lpstr>
      <vt:lpstr>SymSpell– How it works</vt:lpstr>
      <vt:lpstr>Word Classification: BioNER</vt:lpstr>
      <vt:lpstr>Cross-type Biomedical Named Entity Recognition with Deep Multi-task Learning (Bioinformatics'19) </vt:lpstr>
      <vt:lpstr>Cyclops: Class - Data Distribution</vt:lpstr>
      <vt:lpstr>Use Cases tested using newly trained Model</vt:lpstr>
      <vt:lpstr>Classification Issues</vt:lpstr>
      <vt:lpstr>Graph IE Strikes Again!</vt:lpstr>
      <vt:lpstr>GraphIE</vt:lpstr>
      <vt:lpstr>End User QA</vt:lpstr>
      <vt:lpstr>{Relevant Information} Proposals</vt:lpstr>
      <vt:lpstr>Compliance Assessment</vt:lpstr>
      <vt:lpstr>Database query (API Calls)</vt:lpstr>
      <vt:lpstr>Database query</vt:lpstr>
      <vt:lpstr>Database query</vt:lpstr>
      <vt:lpstr>NPN Identification</vt:lpstr>
      <vt:lpstr>NPN Extraction Stats</vt:lpstr>
      <vt:lpstr>Comparing the NPN extract with OCR</vt:lpstr>
      <vt:lpstr>Future Work</vt:lpstr>
      <vt:lpstr>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Livestock Traceability</dc:title>
  <dc:creator>Molladavoudi, Saeid - ESD/DSE</dc:creator>
  <cp:lastModifiedBy>Denis, Nicholas - ESD/DSE</cp:lastModifiedBy>
  <cp:revision>400</cp:revision>
  <dcterms:created xsi:type="dcterms:W3CDTF">2019-04-18T18:39:13Z</dcterms:created>
  <dcterms:modified xsi:type="dcterms:W3CDTF">2020-01-23T12:49:48Z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